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6"/>
  </p:notesMasterIdLst>
  <p:handoutMasterIdLst>
    <p:handoutMasterId r:id="rId47"/>
  </p:handoutMasterIdLst>
  <p:sldIdLst>
    <p:sldId id="256" r:id="rId2"/>
    <p:sldId id="257" r:id="rId3"/>
    <p:sldId id="258" r:id="rId4"/>
    <p:sldId id="262" r:id="rId5"/>
    <p:sldId id="295" r:id="rId6"/>
    <p:sldId id="260" r:id="rId7"/>
    <p:sldId id="261" r:id="rId8"/>
    <p:sldId id="264" r:id="rId9"/>
    <p:sldId id="297" r:id="rId10"/>
    <p:sldId id="265" r:id="rId11"/>
    <p:sldId id="266" r:id="rId12"/>
    <p:sldId id="267" r:id="rId13"/>
    <p:sldId id="268" r:id="rId14"/>
    <p:sldId id="269" r:id="rId15"/>
    <p:sldId id="270" r:id="rId16"/>
    <p:sldId id="271" r:id="rId17"/>
    <p:sldId id="298" r:id="rId18"/>
    <p:sldId id="272" r:id="rId19"/>
    <p:sldId id="273" r:id="rId20"/>
    <p:sldId id="274" r:id="rId21"/>
    <p:sldId id="275" r:id="rId22"/>
    <p:sldId id="276" r:id="rId23"/>
    <p:sldId id="277" r:id="rId24"/>
    <p:sldId id="278" r:id="rId25"/>
    <p:sldId id="299" r:id="rId26"/>
    <p:sldId id="279" r:id="rId27"/>
    <p:sldId id="280" r:id="rId28"/>
    <p:sldId id="281" r:id="rId29"/>
    <p:sldId id="282" r:id="rId30"/>
    <p:sldId id="300" r:id="rId31"/>
    <p:sldId id="283" r:id="rId32"/>
    <p:sldId id="284" r:id="rId33"/>
    <p:sldId id="285" r:id="rId34"/>
    <p:sldId id="286" r:id="rId35"/>
    <p:sldId id="301" r:id="rId36"/>
    <p:sldId id="287" r:id="rId37"/>
    <p:sldId id="288" r:id="rId38"/>
    <p:sldId id="289" r:id="rId39"/>
    <p:sldId id="290" r:id="rId40"/>
    <p:sldId id="291" r:id="rId41"/>
    <p:sldId id="292" r:id="rId42"/>
    <p:sldId id="302" r:id="rId43"/>
    <p:sldId id="293" r:id="rId44"/>
    <p:sldId id="294"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8C7"/>
    <a:srgbClr val="0066FF"/>
    <a:srgbClr val="99CCFF"/>
    <a:srgbClr val="3D74A1"/>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04" y="3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86027F-CF7D-4E46-8CCD-5404D2F3F537}" type="datetimeFigureOut">
              <a:rPr lang="en-US" smtClean="0"/>
              <a:t>04/29/25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E71577-B6CE-4B3B-9FD3-B2A6415EAF9D}" type="slidenum">
              <a:rPr lang="en-US" smtClean="0"/>
              <a:t>‹#›</a:t>
            </a:fld>
            <a:endParaRPr lang="en-US"/>
          </a:p>
        </p:txBody>
      </p:sp>
    </p:spTree>
    <p:extLst>
      <p:ext uri="{BB962C8B-B14F-4D97-AF65-F5344CB8AC3E}">
        <p14:creationId xmlns:p14="http://schemas.microsoft.com/office/powerpoint/2010/main" val="404175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C726B89-2935-4552-AD55-3E88786031C7}" type="datetimeFigureOut">
              <a:rPr lang="en-US" smtClean="0"/>
              <a:t>04/29/25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1CCA4C-5259-426E-B38C-5474D7A4B351}" type="slidenum">
              <a:rPr lang="en-US" smtClean="0"/>
              <a:t>‹#›</a:t>
            </a:fld>
            <a:endParaRPr lang="en-US"/>
          </a:p>
        </p:txBody>
      </p:sp>
    </p:spTree>
    <p:extLst>
      <p:ext uri="{BB962C8B-B14F-4D97-AF65-F5344CB8AC3E}">
        <p14:creationId xmlns:p14="http://schemas.microsoft.com/office/powerpoint/2010/main" val="102022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a:t>
            </a:fld>
            <a:endParaRPr lang="en-US"/>
          </a:p>
        </p:txBody>
      </p:sp>
    </p:spTree>
    <p:extLst>
      <p:ext uri="{BB962C8B-B14F-4D97-AF65-F5344CB8AC3E}">
        <p14:creationId xmlns:p14="http://schemas.microsoft.com/office/powerpoint/2010/main" val="171165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11</a:t>
            </a:fld>
            <a:endParaRPr lang="en-US"/>
          </a:p>
        </p:txBody>
      </p:sp>
    </p:spTree>
    <p:extLst>
      <p:ext uri="{BB962C8B-B14F-4D97-AF65-F5344CB8AC3E}">
        <p14:creationId xmlns:p14="http://schemas.microsoft.com/office/powerpoint/2010/main" val="3154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12</a:t>
            </a:fld>
            <a:endParaRPr lang="en-US"/>
          </a:p>
        </p:txBody>
      </p:sp>
    </p:spTree>
    <p:extLst>
      <p:ext uri="{BB962C8B-B14F-4D97-AF65-F5344CB8AC3E}">
        <p14:creationId xmlns:p14="http://schemas.microsoft.com/office/powerpoint/2010/main" val="183892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13</a:t>
            </a:fld>
            <a:endParaRPr lang="en-US"/>
          </a:p>
        </p:txBody>
      </p:sp>
    </p:spTree>
    <p:extLst>
      <p:ext uri="{BB962C8B-B14F-4D97-AF65-F5344CB8AC3E}">
        <p14:creationId xmlns:p14="http://schemas.microsoft.com/office/powerpoint/2010/main" val="114255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14</a:t>
            </a:fld>
            <a:endParaRPr lang="en-US"/>
          </a:p>
        </p:txBody>
      </p:sp>
    </p:spTree>
    <p:extLst>
      <p:ext uri="{BB962C8B-B14F-4D97-AF65-F5344CB8AC3E}">
        <p14:creationId xmlns:p14="http://schemas.microsoft.com/office/powerpoint/2010/main" val="3935754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15</a:t>
            </a:fld>
            <a:endParaRPr lang="en-US"/>
          </a:p>
        </p:txBody>
      </p:sp>
    </p:spTree>
    <p:extLst>
      <p:ext uri="{BB962C8B-B14F-4D97-AF65-F5344CB8AC3E}">
        <p14:creationId xmlns:p14="http://schemas.microsoft.com/office/powerpoint/2010/main" val="423971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16</a:t>
            </a:fld>
            <a:endParaRPr lang="en-US"/>
          </a:p>
        </p:txBody>
      </p:sp>
    </p:spTree>
    <p:extLst>
      <p:ext uri="{BB962C8B-B14F-4D97-AF65-F5344CB8AC3E}">
        <p14:creationId xmlns:p14="http://schemas.microsoft.com/office/powerpoint/2010/main" val="57652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18</a:t>
            </a:fld>
            <a:endParaRPr lang="en-US"/>
          </a:p>
        </p:txBody>
      </p:sp>
    </p:spTree>
    <p:extLst>
      <p:ext uri="{BB962C8B-B14F-4D97-AF65-F5344CB8AC3E}">
        <p14:creationId xmlns:p14="http://schemas.microsoft.com/office/powerpoint/2010/main" val="2822481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19</a:t>
            </a:fld>
            <a:endParaRPr lang="en-US"/>
          </a:p>
        </p:txBody>
      </p:sp>
    </p:spTree>
    <p:extLst>
      <p:ext uri="{BB962C8B-B14F-4D97-AF65-F5344CB8AC3E}">
        <p14:creationId xmlns:p14="http://schemas.microsoft.com/office/powerpoint/2010/main" val="48057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20</a:t>
            </a:fld>
            <a:endParaRPr lang="en-US"/>
          </a:p>
        </p:txBody>
      </p:sp>
    </p:spTree>
    <p:extLst>
      <p:ext uri="{BB962C8B-B14F-4D97-AF65-F5344CB8AC3E}">
        <p14:creationId xmlns:p14="http://schemas.microsoft.com/office/powerpoint/2010/main" val="3479825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21</a:t>
            </a:fld>
            <a:endParaRPr lang="en-US"/>
          </a:p>
        </p:txBody>
      </p:sp>
    </p:spTree>
    <p:extLst>
      <p:ext uri="{BB962C8B-B14F-4D97-AF65-F5344CB8AC3E}">
        <p14:creationId xmlns:p14="http://schemas.microsoft.com/office/powerpoint/2010/main" val="320409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a:t>
            </a:fld>
            <a:endParaRPr lang="en-US"/>
          </a:p>
        </p:txBody>
      </p:sp>
    </p:spTree>
    <p:extLst>
      <p:ext uri="{BB962C8B-B14F-4D97-AF65-F5344CB8AC3E}">
        <p14:creationId xmlns:p14="http://schemas.microsoft.com/office/powerpoint/2010/main" val="757842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22</a:t>
            </a:fld>
            <a:endParaRPr lang="en-US"/>
          </a:p>
        </p:txBody>
      </p:sp>
    </p:spTree>
    <p:extLst>
      <p:ext uri="{BB962C8B-B14F-4D97-AF65-F5344CB8AC3E}">
        <p14:creationId xmlns:p14="http://schemas.microsoft.com/office/powerpoint/2010/main" val="18471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23</a:t>
            </a:fld>
            <a:endParaRPr lang="en-US"/>
          </a:p>
        </p:txBody>
      </p:sp>
    </p:spTree>
    <p:extLst>
      <p:ext uri="{BB962C8B-B14F-4D97-AF65-F5344CB8AC3E}">
        <p14:creationId xmlns:p14="http://schemas.microsoft.com/office/powerpoint/2010/main" val="493395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24</a:t>
            </a:fld>
            <a:endParaRPr lang="en-US"/>
          </a:p>
        </p:txBody>
      </p:sp>
    </p:spTree>
    <p:extLst>
      <p:ext uri="{BB962C8B-B14F-4D97-AF65-F5344CB8AC3E}">
        <p14:creationId xmlns:p14="http://schemas.microsoft.com/office/powerpoint/2010/main" val="3794868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26</a:t>
            </a:fld>
            <a:endParaRPr lang="en-US"/>
          </a:p>
        </p:txBody>
      </p:sp>
    </p:spTree>
    <p:extLst>
      <p:ext uri="{BB962C8B-B14F-4D97-AF65-F5344CB8AC3E}">
        <p14:creationId xmlns:p14="http://schemas.microsoft.com/office/powerpoint/2010/main" val="2370054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27</a:t>
            </a:fld>
            <a:endParaRPr lang="en-US"/>
          </a:p>
        </p:txBody>
      </p:sp>
    </p:spTree>
    <p:extLst>
      <p:ext uri="{BB962C8B-B14F-4D97-AF65-F5344CB8AC3E}">
        <p14:creationId xmlns:p14="http://schemas.microsoft.com/office/powerpoint/2010/main" val="491949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28</a:t>
            </a:fld>
            <a:endParaRPr lang="en-US"/>
          </a:p>
        </p:txBody>
      </p:sp>
    </p:spTree>
    <p:extLst>
      <p:ext uri="{BB962C8B-B14F-4D97-AF65-F5344CB8AC3E}">
        <p14:creationId xmlns:p14="http://schemas.microsoft.com/office/powerpoint/2010/main" val="1264509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29</a:t>
            </a:fld>
            <a:endParaRPr lang="en-US"/>
          </a:p>
        </p:txBody>
      </p:sp>
    </p:spTree>
    <p:extLst>
      <p:ext uri="{BB962C8B-B14F-4D97-AF65-F5344CB8AC3E}">
        <p14:creationId xmlns:p14="http://schemas.microsoft.com/office/powerpoint/2010/main" val="151153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31</a:t>
            </a:fld>
            <a:endParaRPr lang="en-US"/>
          </a:p>
        </p:txBody>
      </p:sp>
    </p:spTree>
    <p:extLst>
      <p:ext uri="{BB962C8B-B14F-4D97-AF65-F5344CB8AC3E}">
        <p14:creationId xmlns:p14="http://schemas.microsoft.com/office/powerpoint/2010/main" val="784290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32</a:t>
            </a:fld>
            <a:endParaRPr lang="en-US"/>
          </a:p>
        </p:txBody>
      </p:sp>
    </p:spTree>
    <p:extLst>
      <p:ext uri="{BB962C8B-B14F-4D97-AF65-F5344CB8AC3E}">
        <p14:creationId xmlns:p14="http://schemas.microsoft.com/office/powerpoint/2010/main" val="3546339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33</a:t>
            </a:fld>
            <a:endParaRPr lang="en-US"/>
          </a:p>
        </p:txBody>
      </p:sp>
    </p:spTree>
    <p:extLst>
      <p:ext uri="{BB962C8B-B14F-4D97-AF65-F5344CB8AC3E}">
        <p14:creationId xmlns:p14="http://schemas.microsoft.com/office/powerpoint/2010/main" val="106842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a:t>
            </a:fld>
            <a:endParaRPr lang="en-US"/>
          </a:p>
        </p:txBody>
      </p:sp>
    </p:spTree>
    <p:extLst>
      <p:ext uri="{BB962C8B-B14F-4D97-AF65-F5344CB8AC3E}">
        <p14:creationId xmlns:p14="http://schemas.microsoft.com/office/powerpoint/2010/main" val="1267447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34</a:t>
            </a:fld>
            <a:endParaRPr lang="en-US"/>
          </a:p>
        </p:txBody>
      </p:sp>
    </p:spTree>
    <p:extLst>
      <p:ext uri="{BB962C8B-B14F-4D97-AF65-F5344CB8AC3E}">
        <p14:creationId xmlns:p14="http://schemas.microsoft.com/office/powerpoint/2010/main" val="1061073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36</a:t>
            </a:fld>
            <a:endParaRPr lang="en-US"/>
          </a:p>
        </p:txBody>
      </p:sp>
    </p:spTree>
    <p:extLst>
      <p:ext uri="{BB962C8B-B14F-4D97-AF65-F5344CB8AC3E}">
        <p14:creationId xmlns:p14="http://schemas.microsoft.com/office/powerpoint/2010/main" val="4124849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37</a:t>
            </a:fld>
            <a:endParaRPr lang="en-US"/>
          </a:p>
        </p:txBody>
      </p:sp>
    </p:spTree>
    <p:extLst>
      <p:ext uri="{BB962C8B-B14F-4D97-AF65-F5344CB8AC3E}">
        <p14:creationId xmlns:p14="http://schemas.microsoft.com/office/powerpoint/2010/main" val="1003802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38</a:t>
            </a:fld>
            <a:endParaRPr lang="en-US"/>
          </a:p>
        </p:txBody>
      </p:sp>
    </p:spTree>
    <p:extLst>
      <p:ext uri="{BB962C8B-B14F-4D97-AF65-F5344CB8AC3E}">
        <p14:creationId xmlns:p14="http://schemas.microsoft.com/office/powerpoint/2010/main" val="2366583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39</a:t>
            </a:fld>
            <a:endParaRPr lang="en-US"/>
          </a:p>
        </p:txBody>
      </p:sp>
    </p:spTree>
    <p:extLst>
      <p:ext uri="{BB962C8B-B14F-4D97-AF65-F5344CB8AC3E}">
        <p14:creationId xmlns:p14="http://schemas.microsoft.com/office/powerpoint/2010/main" val="3410863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40</a:t>
            </a:fld>
            <a:endParaRPr lang="en-US"/>
          </a:p>
        </p:txBody>
      </p:sp>
    </p:spTree>
    <p:extLst>
      <p:ext uri="{BB962C8B-B14F-4D97-AF65-F5344CB8AC3E}">
        <p14:creationId xmlns:p14="http://schemas.microsoft.com/office/powerpoint/2010/main" val="3392972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41</a:t>
            </a:fld>
            <a:endParaRPr lang="en-US"/>
          </a:p>
        </p:txBody>
      </p:sp>
    </p:spTree>
    <p:extLst>
      <p:ext uri="{BB962C8B-B14F-4D97-AF65-F5344CB8AC3E}">
        <p14:creationId xmlns:p14="http://schemas.microsoft.com/office/powerpoint/2010/main" val="3661039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43</a:t>
            </a:fld>
            <a:endParaRPr lang="en-US"/>
          </a:p>
        </p:txBody>
      </p:sp>
    </p:spTree>
    <p:extLst>
      <p:ext uri="{BB962C8B-B14F-4D97-AF65-F5344CB8AC3E}">
        <p14:creationId xmlns:p14="http://schemas.microsoft.com/office/powerpoint/2010/main" val="3240268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44</a:t>
            </a:fld>
            <a:endParaRPr lang="en-US"/>
          </a:p>
        </p:txBody>
      </p:sp>
    </p:spTree>
    <p:extLst>
      <p:ext uri="{BB962C8B-B14F-4D97-AF65-F5344CB8AC3E}">
        <p14:creationId xmlns:p14="http://schemas.microsoft.com/office/powerpoint/2010/main" val="284570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4</a:t>
            </a:fld>
            <a:endParaRPr lang="en-US"/>
          </a:p>
        </p:txBody>
      </p:sp>
    </p:spTree>
    <p:extLst>
      <p:ext uri="{BB962C8B-B14F-4D97-AF65-F5344CB8AC3E}">
        <p14:creationId xmlns:p14="http://schemas.microsoft.com/office/powerpoint/2010/main" val="239694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5</a:t>
            </a:fld>
            <a:endParaRPr lang="en-US"/>
          </a:p>
        </p:txBody>
      </p:sp>
    </p:spTree>
    <p:extLst>
      <p:ext uri="{BB962C8B-B14F-4D97-AF65-F5344CB8AC3E}">
        <p14:creationId xmlns:p14="http://schemas.microsoft.com/office/powerpoint/2010/main" val="361443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6</a:t>
            </a:fld>
            <a:endParaRPr lang="en-US"/>
          </a:p>
        </p:txBody>
      </p:sp>
    </p:spTree>
    <p:extLst>
      <p:ext uri="{BB962C8B-B14F-4D97-AF65-F5344CB8AC3E}">
        <p14:creationId xmlns:p14="http://schemas.microsoft.com/office/powerpoint/2010/main" val="64152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7</a:t>
            </a:fld>
            <a:endParaRPr lang="en-US"/>
          </a:p>
        </p:txBody>
      </p:sp>
    </p:spTree>
    <p:extLst>
      <p:ext uri="{BB962C8B-B14F-4D97-AF65-F5344CB8AC3E}">
        <p14:creationId xmlns:p14="http://schemas.microsoft.com/office/powerpoint/2010/main" val="99019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8</a:t>
            </a:fld>
            <a:endParaRPr lang="en-US"/>
          </a:p>
        </p:txBody>
      </p:sp>
    </p:spTree>
    <p:extLst>
      <p:ext uri="{BB962C8B-B14F-4D97-AF65-F5344CB8AC3E}">
        <p14:creationId xmlns:p14="http://schemas.microsoft.com/office/powerpoint/2010/main" val="190068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CCA4C-5259-426E-B38C-5474D7A4B351}" type="slidenum">
              <a:rPr lang="en-US" smtClean="0"/>
              <a:t>10</a:t>
            </a:fld>
            <a:endParaRPr lang="en-US"/>
          </a:p>
        </p:txBody>
      </p:sp>
    </p:spTree>
    <p:extLst>
      <p:ext uri="{BB962C8B-B14F-4D97-AF65-F5344CB8AC3E}">
        <p14:creationId xmlns:p14="http://schemas.microsoft.com/office/powerpoint/2010/main" val="283201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04/29/25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04/29/25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04/29/25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04/29/25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04/29/25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04/29/25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04/29/25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04/29/25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04/29/25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04/29/25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04/29/25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
              <a:schemeClr val="accent2">
                <a:lumMod val="97000"/>
                <a:lumOff val="3000"/>
              </a:schemeClr>
            </a:gs>
            <a:gs pos="19000">
              <a:schemeClr val="accent2">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04/29/25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
              <a:schemeClr val="accent2">
                <a:lumMod val="97000"/>
                <a:lumOff val="3000"/>
              </a:schemeClr>
            </a:gs>
            <a:gs pos="5000">
              <a:srgbClr val="58656E"/>
            </a:gs>
            <a:gs pos="10000">
              <a:schemeClr val="accent2">
                <a:lumMod val="60000"/>
                <a:lumOff val="40000"/>
              </a:schemeClr>
            </a:gs>
            <a:gs pos="18000">
              <a:schemeClr val="accent2">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8456" y="5151120"/>
            <a:ext cx="9418320" cy="1445260"/>
          </a:xfrm>
        </p:spPr>
        <p:txBody>
          <a:bodyPr>
            <a:normAutofit/>
          </a:bodyPr>
          <a:lstStyle/>
          <a:p>
            <a:pPr algn="ctr"/>
            <a:r>
              <a:rPr lang="en-US" sz="6600" dirty="0" smtClean="0">
                <a:solidFill>
                  <a:schemeClr val="bg1"/>
                </a:solidFill>
              </a:rPr>
              <a:t>EMS is ESSENTIAL </a:t>
            </a:r>
            <a:endParaRPr lang="en-US" sz="66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386" y="0"/>
            <a:ext cx="4188460" cy="4904740"/>
          </a:xfrm>
          <a:prstGeom prst="rect">
            <a:avLst/>
          </a:prstGeom>
        </p:spPr>
      </p:pic>
    </p:spTree>
    <p:extLst>
      <p:ext uri="{BB962C8B-B14F-4D97-AF65-F5344CB8AC3E}">
        <p14:creationId xmlns:p14="http://schemas.microsoft.com/office/powerpoint/2010/main" val="510721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352" y="345440"/>
            <a:ext cx="9692640" cy="2722880"/>
          </a:xfrm>
        </p:spPr>
        <p:txBody>
          <a:bodyPr>
            <a:normAutofit/>
          </a:bodyPr>
          <a:lstStyle/>
          <a:p>
            <a:r>
              <a:rPr lang="en-US" dirty="0" smtClean="0"/>
              <a:t>Background:</a:t>
            </a:r>
            <a:br>
              <a:rPr lang="en-US" dirty="0" smtClean="0"/>
            </a:br>
            <a:r>
              <a:rPr lang="en-US" dirty="0" smtClean="0"/>
              <a:t/>
            </a:r>
            <a:br>
              <a:rPr lang="en-US" dirty="0" smtClean="0"/>
            </a:br>
            <a:r>
              <a:rPr lang="en-US" dirty="0" smtClean="0"/>
              <a:t> </a:t>
            </a:r>
            <a:r>
              <a:rPr lang="en-US" dirty="0"/>
              <a:t>a quick look at the </a:t>
            </a:r>
            <a:r>
              <a:rPr lang="en-US" dirty="0" smtClean="0"/>
              <a:t>evolution</a:t>
            </a:r>
            <a:br>
              <a:rPr lang="en-US" dirty="0" smtClean="0"/>
            </a:br>
            <a:r>
              <a:rPr lang="en-US" dirty="0" smtClean="0"/>
              <a:t> </a:t>
            </a:r>
            <a:r>
              <a:rPr lang="en-US" dirty="0"/>
              <a:t>of EMS in Wapello County: </a:t>
            </a:r>
          </a:p>
        </p:txBody>
      </p:sp>
    </p:spTree>
    <p:extLst>
      <p:ext uri="{BB962C8B-B14F-4D97-AF65-F5344CB8AC3E}">
        <p14:creationId xmlns:p14="http://schemas.microsoft.com/office/powerpoint/2010/main" val="1743454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04" y="2833286"/>
            <a:ext cx="3918517" cy="3662733"/>
          </a:xfrm>
          <a:prstGeom prst="rect">
            <a:avLst/>
          </a:prstGeom>
        </p:spPr>
      </p:pic>
      <p:sp>
        <p:nvSpPr>
          <p:cNvPr id="2" name="Title 1"/>
          <p:cNvSpPr>
            <a:spLocks noGrp="1"/>
          </p:cNvSpPr>
          <p:nvPr>
            <p:ph type="title"/>
          </p:nvPr>
        </p:nvSpPr>
        <p:spPr>
          <a:xfrm>
            <a:off x="1261872" y="365760"/>
            <a:ext cx="9692640" cy="754586"/>
          </a:xfrm>
        </p:spPr>
        <p:txBody>
          <a:bodyPr/>
          <a:lstStyle/>
          <a:p>
            <a:r>
              <a:rPr lang="en-US" dirty="0" smtClean="0"/>
              <a:t>1940’s </a:t>
            </a:r>
            <a:endParaRPr lang="en-US" dirty="0"/>
          </a:p>
        </p:txBody>
      </p:sp>
      <p:sp>
        <p:nvSpPr>
          <p:cNvPr id="3" name="Content Placeholder 2"/>
          <p:cNvSpPr>
            <a:spLocks noGrp="1"/>
          </p:cNvSpPr>
          <p:nvPr>
            <p:ph idx="1"/>
          </p:nvPr>
        </p:nvSpPr>
        <p:spPr>
          <a:xfrm>
            <a:off x="1261872" y="1204688"/>
            <a:ext cx="5343062" cy="4975450"/>
          </a:xfrm>
        </p:spPr>
        <p:txBody>
          <a:bodyPr/>
          <a:lstStyle/>
          <a:p>
            <a:r>
              <a:rPr lang="en-US" dirty="0"/>
              <a:t>Funeral homes provide transport as a service. </a:t>
            </a:r>
          </a:p>
          <a:p>
            <a:r>
              <a:rPr lang="en-US" dirty="0"/>
              <a:t>1942 “Defense Ambulance Fund” fundraiser. </a:t>
            </a:r>
            <a:r>
              <a:rPr lang="en-US" dirty="0" smtClean="0"/>
              <a:t>Goal </a:t>
            </a:r>
            <a:r>
              <a:rPr lang="en-US" dirty="0"/>
              <a:t>to raise $1200 for purchase of an ambulance by the Civil Defense Committee. </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274" y="3189732"/>
            <a:ext cx="2852756" cy="15733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5922" y="4763101"/>
            <a:ext cx="3234761" cy="157337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4303" t="8770" r="4820" b="11804"/>
          <a:stretch/>
        </p:blipFill>
        <p:spPr>
          <a:xfrm>
            <a:off x="6604934" y="634726"/>
            <a:ext cx="4349578" cy="261139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0683" y="3246120"/>
            <a:ext cx="3007372" cy="3460289"/>
          </a:xfrm>
          <a:prstGeom prst="rect">
            <a:avLst/>
          </a:prstGeom>
        </p:spPr>
      </p:pic>
    </p:spTree>
    <p:extLst>
      <p:ext uri="{BB962C8B-B14F-4D97-AF65-F5344CB8AC3E}">
        <p14:creationId xmlns:p14="http://schemas.microsoft.com/office/powerpoint/2010/main" val="274943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62824"/>
          </a:xfrm>
        </p:spPr>
        <p:txBody>
          <a:bodyPr/>
          <a:lstStyle/>
          <a:p>
            <a:r>
              <a:rPr lang="en-US" dirty="0" smtClean="0"/>
              <a:t>1950’s</a:t>
            </a:r>
            <a:endParaRPr lang="en-US" dirty="0"/>
          </a:p>
        </p:txBody>
      </p:sp>
      <p:sp>
        <p:nvSpPr>
          <p:cNvPr id="3" name="Content Placeholder 2"/>
          <p:cNvSpPr>
            <a:spLocks noGrp="1"/>
          </p:cNvSpPr>
          <p:nvPr>
            <p:ph idx="1"/>
          </p:nvPr>
        </p:nvSpPr>
        <p:spPr>
          <a:xfrm>
            <a:off x="1261871" y="1309816"/>
            <a:ext cx="8595360" cy="4351337"/>
          </a:xfrm>
        </p:spPr>
        <p:txBody>
          <a:bodyPr/>
          <a:lstStyle/>
          <a:p>
            <a:r>
              <a:rPr lang="en-US" b="1" dirty="0"/>
              <a:t>1952</a:t>
            </a:r>
            <a:r>
              <a:rPr lang="en-US" dirty="0"/>
              <a:t>: </a:t>
            </a:r>
            <a:r>
              <a:rPr lang="en-US" b="1" dirty="0" smtClean="0"/>
              <a:t>Ottumwa </a:t>
            </a:r>
            <a:r>
              <a:rPr lang="en-US" b="1" dirty="0"/>
              <a:t>Fire Department begins 24-hour ambulance service</a:t>
            </a:r>
            <a:r>
              <a:rPr lang="en-US" dirty="0"/>
              <a:t>. Ambulance provided by public donations and there was no fee for service.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892" y="2152300"/>
            <a:ext cx="5921317" cy="3886437"/>
          </a:xfrm>
          <a:prstGeom prst="rect">
            <a:avLst/>
          </a:prstGeom>
        </p:spPr>
      </p:pic>
    </p:spTree>
    <p:extLst>
      <p:ext uri="{BB962C8B-B14F-4D97-AF65-F5344CB8AC3E}">
        <p14:creationId xmlns:p14="http://schemas.microsoft.com/office/powerpoint/2010/main" val="3962090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1"/>
            <a:ext cx="9692640" cy="762824"/>
          </a:xfrm>
        </p:spPr>
        <p:txBody>
          <a:bodyPr/>
          <a:lstStyle/>
          <a:p>
            <a:r>
              <a:rPr lang="en-US" dirty="0" smtClean="0"/>
              <a:t>1950’s</a:t>
            </a:r>
            <a:endParaRPr lang="en-US" dirty="0"/>
          </a:p>
        </p:txBody>
      </p:sp>
      <p:sp>
        <p:nvSpPr>
          <p:cNvPr id="3" name="Content Placeholder 2"/>
          <p:cNvSpPr>
            <a:spLocks noGrp="1"/>
          </p:cNvSpPr>
          <p:nvPr>
            <p:ph idx="1"/>
          </p:nvPr>
        </p:nvSpPr>
        <p:spPr>
          <a:xfrm>
            <a:off x="1261872" y="1458098"/>
            <a:ext cx="8595360" cy="4351337"/>
          </a:xfrm>
        </p:spPr>
        <p:txBody>
          <a:bodyPr/>
          <a:lstStyle/>
          <a:p>
            <a:r>
              <a:rPr lang="en-US" dirty="0"/>
              <a:t>1953 Fire department questions the need of buying an ambulance. Four firemen laid off.  Discussion on raising money with subscriptions. </a:t>
            </a:r>
            <a:endParaRPr lang="en-US" dirty="0" smtClean="0"/>
          </a:p>
          <a:p>
            <a:endParaRPr lang="en-US" dirty="0"/>
          </a:p>
          <a:p>
            <a:r>
              <a:rPr lang="en-US" dirty="0"/>
              <a:t>1953 Money made available to purchase new ambulance. Money comes from public safety </a:t>
            </a:r>
            <a:r>
              <a:rPr lang="en-US" dirty="0" smtClean="0"/>
              <a:t>and $1200 </a:t>
            </a:r>
            <a:r>
              <a:rPr lang="en-US" dirty="0"/>
              <a:t>in donations from Willing Circle of King’s Daughters. </a:t>
            </a:r>
            <a:endParaRPr lang="en-US" dirty="0" smtClean="0"/>
          </a:p>
          <a:p>
            <a:r>
              <a:rPr lang="en-US" dirty="0" smtClean="0"/>
              <a:t>Subscriptions </a:t>
            </a:r>
            <a:r>
              <a:rPr lang="en-US" dirty="0"/>
              <a:t>not successful. </a:t>
            </a:r>
            <a:endParaRPr lang="en-US" dirty="0" smtClean="0"/>
          </a:p>
          <a:p>
            <a:endParaRPr lang="en-US" dirty="0"/>
          </a:p>
          <a:p>
            <a:r>
              <a:rPr lang="en-US" dirty="0"/>
              <a:t>1955 </a:t>
            </a:r>
            <a:r>
              <a:rPr lang="en-US" dirty="0" smtClean="0"/>
              <a:t>New </a:t>
            </a:r>
            <a:r>
              <a:rPr lang="en-US" dirty="0"/>
              <a:t>ambulance in service for one month involved in </a:t>
            </a:r>
            <a:r>
              <a:rPr lang="en-US" dirty="0" smtClean="0"/>
              <a:t>crash, taken out of service. </a:t>
            </a:r>
            <a:r>
              <a:rPr lang="en-US" dirty="0"/>
              <a:t>Reliance on private services. </a:t>
            </a:r>
          </a:p>
          <a:p>
            <a:endParaRPr lang="en-US" dirty="0"/>
          </a:p>
        </p:txBody>
      </p:sp>
    </p:spTree>
    <p:extLst>
      <p:ext uri="{BB962C8B-B14F-4D97-AF65-F5344CB8AC3E}">
        <p14:creationId xmlns:p14="http://schemas.microsoft.com/office/powerpoint/2010/main" val="2244213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820489"/>
          </a:xfrm>
        </p:spPr>
        <p:txBody>
          <a:bodyPr/>
          <a:lstStyle/>
          <a:p>
            <a:r>
              <a:rPr lang="en-US" dirty="0" smtClean="0"/>
              <a:t>1960’s</a:t>
            </a:r>
            <a:endParaRPr lang="en-US" dirty="0"/>
          </a:p>
        </p:txBody>
      </p:sp>
      <p:sp>
        <p:nvSpPr>
          <p:cNvPr id="3" name="Content Placeholder 2"/>
          <p:cNvSpPr>
            <a:spLocks noGrp="1"/>
          </p:cNvSpPr>
          <p:nvPr>
            <p:ph idx="1"/>
          </p:nvPr>
        </p:nvSpPr>
        <p:spPr>
          <a:xfrm>
            <a:off x="1261872" y="1342768"/>
            <a:ext cx="8595360" cy="5198075"/>
          </a:xfrm>
        </p:spPr>
        <p:txBody>
          <a:bodyPr/>
          <a:lstStyle/>
          <a:p>
            <a:r>
              <a:rPr lang="en-US" b="1" dirty="0"/>
              <a:t>1966: President Johnson receives report “Accidental Death and Disability: The Neglected Disease of Modern Society”, later known as the “EMS White Paper”. Report revealed in 1965 alone, vehicle accidents killed more Americans than were lost in the Korean War. This led to standardization of emergency training which led to the first nationally recognized curriculum for EMS- emergency medical technician-ambulance (EMT-A). Many consider this document the birth of modern EMS. </a:t>
            </a:r>
            <a:endParaRPr lang="en-US" dirty="0"/>
          </a:p>
          <a:p>
            <a:r>
              <a:rPr lang="en-US" dirty="0"/>
              <a:t>1967 Ottumwa Fire discovers it’s expensive to run an ambulance service. Fire Chief Smith wants rid of responsibility of ambulance. </a:t>
            </a:r>
            <a:endParaRPr lang="en-US" dirty="0" smtClean="0"/>
          </a:p>
          <a:p>
            <a:r>
              <a:rPr lang="en-US" dirty="0" smtClean="0"/>
              <a:t>City </a:t>
            </a:r>
            <a:r>
              <a:rPr lang="en-US" dirty="0"/>
              <a:t>at max levy. </a:t>
            </a:r>
          </a:p>
          <a:p>
            <a:r>
              <a:rPr lang="en-US" dirty="0"/>
              <a:t>Ambulance fee study. U of I Bureau of Police Science studying a state of crisis in emergency ambulance service. Many towns and cities police and fire picking up service because many funeral homes in Iowa are ceasing service due to new federal minimum wage for drivers.  </a:t>
            </a:r>
          </a:p>
          <a:p>
            <a:endParaRPr lang="en-US" dirty="0"/>
          </a:p>
        </p:txBody>
      </p:sp>
    </p:spTree>
    <p:extLst>
      <p:ext uri="{BB962C8B-B14F-4D97-AF65-F5344CB8AC3E}">
        <p14:creationId xmlns:p14="http://schemas.microsoft.com/office/powerpoint/2010/main" val="3877690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62824"/>
          </a:xfrm>
        </p:spPr>
        <p:txBody>
          <a:bodyPr/>
          <a:lstStyle/>
          <a:p>
            <a:r>
              <a:rPr lang="en-US" dirty="0" smtClean="0"/>
              <a:t>1970’s</a:t>
            </a:r>
            <a:endParaRPr lang="en-US" dirty="0"/>
          </a:p>
        </p:txBody>
      </p:sp>
      <p:sp>
        <p:nvSpPr>
          <p:cNvPr id="3" name="Content Placeholder 2"/>
          <p:cNvSpPr>
            <a:spLocks noGrp="1"/>
          </p:cNvSpPr>
          <p:nvPr>
            <p:ph idx="1"/>
          </p:nvPr>
        </p:nvSpPr>
        <p:spPr>
          <a:xfrm>
            <a:off x="1261872" y="1227438"/>
            <a:ext cx="8595360" cy="4351337"/>
          </a:xfrm>
        </p:spPr>
        <p:txBody>
          <a:bodyPr/>
          <a:lstStyle/>
          <a:p>
            <a:r>
              <a:rPr lang="en-US" b="1" dirty="0"/>
              <a:t>1970  California Governor Ronald Reagan signed into law the </a:t>
            </a:r>
            <a:r>
              <a:rPr lang="en-US" b="1" dirty="0" err="1"/>
              <a:t>Wedworth</a:t>
            </a:r>
            <a:r>
              <a:rPr lang="en-US" b="1" dirty="0"/>
              <a:t>-Townsend Paramedic Act. This law created conditions for the establishment of the first accredited paramedic training program in the U.S. </a:t>
            </a:r>
            <a:endParaRPr lang="en-US" dirty="0"/>
          </a:p>
          <a:p>
            <a:r>
              <a:rPr lang="en-US" dirty="0"/>
              <a:t>1972 TV series “Emergency” aired which mirrored the LA County Fire’s paramedic program. This show portrayed paramedics providing care never seen before to the nation. Johnny and Roy set a standard expectation for the public and inspired many people to become providers that work in EMS today. </a:t>
            </a:r>
          </a:p>
          <a:p>
            <a:endParaRPr lang="en-US" dirty="0"/>
          </a:p>
        </p:txBody>
      </p:sp>
      <p:pic>
        <p:nvPicPr>
          <p:cNvPr id="3074" name="Picture 2" descr="This may contain: two fire fighters are working on the floor next to some luggage and other items in front of a firetruck"/>
          <p:cNvPicPr>
            <a:picLocks noChangeAspect="1" noChangeArrowheads="1"/>
          </p:cNvPicPr>
          <p:nvPr/>
        </p:nvPicPr>
        <p:blipFill rotWithShape="1">
          <a:blip r:embed="rId3">
            <a:extLst>
              <a:ext uri="{28A0092B-C50C-407E-A947-70E740481C1C}">
                <a14:useLocalDpi xmlns:a14="http://schemas.microsoft.com/office/drawing/2010/main" val="0"/>
              </a:ext>
            </a:extLst>
          </a:blip>
          <a:srcRect l="-172" t="4992" r="172" b="2564"/>
          <a:stretch/>
        </p:blipFill>
        <p:spPr bwMode="auto">
          <a:xfrm>
            <a:off x="3170107" y="3657599"/>
            <a:ext cx="4778890" cy="296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72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57522"/>
            <a:ext cx="9692640" cy="919343"/>
          </a:xfrm>
        </p:spPr>
        <p:txBody>
          <a:bodyPr/>
          <a:lstStyle/>
          <a:p>
            <a:r>
              <a:rPr lang="en-US" dirty="0" smtClean="0"/>
              <a:t>1970’s</a:t>
            </a:r>
            <a:endParaRPr lang="en-US" dirty="0"/>
          </a:p>
        </p:txBody>
      </p:sp>
      <p:sp>
        <p:nvSpPr>
          <p:cNvPr id="3" name="Content Placeholder 2"/>
          <p:cNvSpPr>
            <a:spLocks noGrp="1"/>
          </p:cNvSpPr>
          <p:nvPr>
            <p:ph idx="1"/>
          </p:nvPr>
        </p:nvSpPr>
        <p:spPr>
          <a:xfrm>
            <a:off x="1261872" y="1598141"/>
            <a:ext cx="8595360" cy="4351337"/>
          </a:xfrm>
        </p:spPr>
        <p:txBody>
          <a:bodyPr/>
          <a:lstStyle/>
          <a:p>
            <a:r>
              <a:rPr lang="en-US" b="1" dirty="0"/>
              <a:t>1973 Funeral homes cease to provide ambulance service.</a:t>
            </a:r>
            <a:r>
              <a:rPr lang="en-US" dirty="0"/>
              <a:t> Four local funeral homes informed County Supervisors they would cease ambulance service on December 31</a:t>
            </a:r>
            <a:r>
              <a:rPr lang="en-US" baseline="30000" dirty="0"/>
              <a:t>st</a:t>
            </a:r>
            <a:r>
              <a:rPr lang="en-US" dirty="0"/>
              <a:t> at midnight. Funeral homes had been handling transfers from nursing homes to hospital. </a:t>
            </a:r>
            <a:endParaRPr lang="en-US" dirty="0" smtClean="0"/>
          </a:p>
          <a:p>
            <a:endParaRPr lang="en-US" dirty="0"/>
          </a:p>
          <a:p>
            <a:r>
              <a:rPr lang="en-US" b="1" dirty="0"/>
              <a:t>EMS Systems Act of 1973 established NHTSA (under DOT) as lead agency to develop EMS systems and provided funding for 300 systems nationwide. NHTSA encouraged state level involvement in developing trauma systems. </a:t>
            </a:r>
            <a:endParaRPr lang="en-US" dirty="0"/>
          </a:p>
          <a:p>
            <a:endParaRPr lang="en-US" dirty="0"/>
          </a:p>
        </p:txBody>
      </p:sp>
    </p:spTree>
    <p:extLst>
      <p:ext uri="{BB962C8B-B14F-4D97-AF65-F5344CB8AC3E}">
        <p14:creationId xmlns:p14="http://schemas.microsoft.com/office/powerpoint/2010/main" val="2550275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break! </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000" dirty="0" smtClean="0"/>
              <a:t>Have you ever ridden in an ambulance? </a:t>
            </a:r>
            <a:endParaRPr lang="en-US" sz="4000" dirty="0"/>
          </a:p>
        </p:txBody>
      </p:sp>
    </p:spTree>
    <p:extLst>
      <p:ext uri="{BB962C8B-B14F-4D97-AF65-F5344CB8AC3E}">
        <p14:creationId xmlns:p14="http://schemas.microsoft.com/office/powerpoint/2010/main" val="3835639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72208"/>
          </a:xfrm>
        </p:spPr>
        <p:txBody>
          <a:bodyPr>
            <a:normAutofit fontScale="90000"/>
          </a:bodyPr>
          <a:lstStyle/>
          <a:p>
            <a:r>
              <a:rPr lang="en-US" dirty="0" smtClean="0"/>
              <a:t>1970’s</a:t>
            </a:r>
            <a:endParaRPr lang="en-US" dirty="0"/>
          </a:p>
        </p:txBody>
      </p:sp>
      <p:sp>
        <p:nvSpPr>
          <p:cNvPr id="3" name="Content Placeholder 2"/>
          <p:cNvSpPr>
            <a:spLocks noGrp="1"/>
          </p:cNvSpPr>
          <p:nvPr>
            <p:ph idx="1"/>
          </p:nvPr>
        </p:nvSpPr>
        <p:spPr>
          <a:xfrm>
            <a:off x="1261872" y="1235676"/>
            <a:ext cx="8595360" cy="4530810"/>
          </a:xfrm>
        </p:spPr>
        <p:txBody>
          <a:bodyPr>
            <a:normAutofit/>
          </a:bodyPr>
          <a:lstStyle/>
          <a:p>
            <a:r>
              <a:rPr lang="en-US" dirty="0"/>
              <a:t>1974  Ottumwa looks for ways to improve ambulance service. Ottumwa has one emergency unit based in the fire department and two non-emergency units based in health dept. No emergency service is provided to surrounding communities or rural. </a:t>
            </a:r>
          </a:p>
          <a:p>
            <a:r>
              <a:rPr lang="en-US" dirty="0"/>
              <a:t>New Ambulance plan: Ottumwa Fire Department will operate an emergency ambulance only within the city limits and a section of highway outside Ottumwa. If the fire department is busy, the police department must respond with the ambulance.</a:t>
            </a:r>
          </a:p>
          <a:p>
            <a:r>
              <a:rPr lang="en-US" dirty="0"/>
              <a:t>The city will no longer provide non-emergency service and will give an ambulance to the hospital for that service. City personnel will drive transfers, which will be attended by hospital personnel. </a:t>
            </a:r>
          </a:p>
          <a:p>
            <a:r>
              <a:rPr lang="en-US" dirty="0"/>
              <a:t>Eldon Area Ambulance Service fundraises for an ambulance. </a:t>
            </a:r>
          </a:p>
          <a:p>
            <a:r>
              <a:rPr lang="en-US" dirty="0"/>
              <a:t>County takes over ambulance service from fire department. </a:t>
            </a:r>
          </a:p>
          <a:p>
            <a:endParaRPr lang="en-US" dirty="0"/>
          </a:p>
        </p:txBody>
      </p:sp>
    </p:spTree>
    <p:extLst>
      <p:ext uri="{BB962C8B-B14F-4D97-AF65-F5344CB8AC3E}">
        <p14:creationId xmlns:p14="http://schemas.microsoft.com/office/powerpoint/2010/main" val="1506928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62824"/>
          </a:xfrm>
        </p:spPr>
        <p:txBody>
          <a:bodyPr/>
          <a:lstStyle/>
          <a:p>
            <a:r>
              <a:rPr lang="en-US" dirty="0" smtClean="0"/>
              <a:t>1970’s</a:t>
            </a:r>
            <a:endParaRPr lang="en-US" dirty="0"/>
          </a:p>
        </p:txBody>
      </p:sp>
      <p:sp>
        <p:nvSpPr>
          <p:cNvPr id="3" name="Content Placeholder 2"/>
          <p:cNvSpPr>
            <a:spLocks noGrp="1"/>
          </p:cNvSpPr>
          <p:nvPr>
            <p:ph idx="1"/>
          </p:nvPr>
        </p:nvSpPr>
        <p:spPr>
          <a:xfrm>
            <a:off x="1261872" y="1416909"/>
            <a:ext cx="8595360" cy="5033317"/>
          </a:xfrm>
        </p:spPr>
        <p:txBody>
          <a:bodyPr/>
          <a:lstStyle/>
          <a:p>
            <a:r>
              <a:rPr lang="en-US" b="1" dirty="0"/>
              <a:t>Wapello County Ambulance Service began operations June 24, 1974. Prior to that date, the service provided only non-emergent transport services </a:t>
            </a:r>
            <a:r>
              <a:rPr lang="en-US" dirty="0"/>
              <a:t>in the county. The new service will respond to all calls anywhere in the county. Federal Revenue Sharing funds were tapped to start the service.</a:t>
            </a:r>
          </a:p>
          <a:p>
            <a:r>
              <a:rPr lang="en-US" dirty="0"/>
              <a:t>A new ambulance pact between the city and county states that the city will make its ambulance at Central Fire available for emergency service in the county if the three city-county ambulances are tied up. </a:t>
            </a:r>
          </a:p>
          <a:p>
            <a:r>
              <a:rPr lang="en-US" dirty="0"/>
              <a:t>Discussions under way with surrounding towns for back-up service. </a:t>
            </a:r>
          </a:p>
          <a:p>
            <a:r>
              <a:rPr lang="en-US" dirty="0"/>
              <a:t>Should the ambulance show a loss, the city and county would share in making up the deficit. </a:t>
            </a:r>
          </a:p>
          <a:p>
            <a:r>
              <a:rPr lang="en-US" dirty="0"/>
              <a:t>Neither city or county has a capital replacement fund. Current ambulances do not have heat or air conditioning. </a:t>
            </a:r>
          </a:p>
          <a:p>
            <a:endParaRPr lang="en-US" dirty="0"/>
          </a:p>
        </p:txBody>
      </p:sp>
    </p:spTree>
    <p:extLst>
      <p:ext uri="{BB962C8B-B14F-4D97-AF65-F5344CB8AC3E}">
        <p14:creationId xmlns:p14="http://schemas.microsoft.com/office/powerpoint/2010/main" val="2373653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
              <a:schemeClr val="accent2">
                <a:lumMod val="97000"/>
                <a:lumOff val="3000"/>
              </a:schemeClr>
            </a:gs>
            <a:gs pos="19000">
              <a:schemeClr val="accent2">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r>
            <a:br>
              <a:rPr lang="en-US" b="1" dirty="0"/>
            </a:br>
            <a:endParaRPr lang="en-US" dirty="0"/>
          </a:p>
        </p:txBody>
      </p:sp>
      <p:sp>
        <p:nvSpPr>
          <p:cNvPr id="3" name="Content Placeholder 2"/>
          <p:cNvSpPr>
            <a:spLocks noGrp="1"/>
          </p:cNvSpPr>
          <p:nvPr>
            <p:ph idx="1"/>
          </p:nvPr>
        </p:nvSpPr>
        <p:spPr>
          <a:xfrm>
            <a:off x="1261872" y="2570206"/>
            <a:ext cx="8595360" cy="4134900"/>
          </a:xfrm>
        </p:spPr>
        <p:txBody>
          <a:bodyPr>
            <a:normAutofit/>
          </a:bodyPr>
          <a:lstStyle/>
          <a:p>
            <a:pPr lvl="0">
              <a:spcAft>
                <a:spcPts val="600"/>
              </a:spcAft>
            </a:pPr>
            <a:r>
              <a:rPr lang="en-US" sz="2800" b="1" dirty="0"/>
              <a:t>S</a:t>
            </a:r>
            <a:r>
              <a:rPr lang="en-US" sz="2800" dirty="0"/>
              <a:t>ituation: What is happening right now?</a:t>
            </a:r>
          </a:p>
          <a:p>
            <a:pPr lvl="0">
              <a:spcAft>
                <a:spcPts val="600"/>
              </a:spcAft>
            </a:pPr>
            <a:r>
              <a:rPr lang="en-US" sz="2800" b="1" dirty="0"/>
              <a:t>B</a:t>
            </a:r>
            <a:r>
              <a:rPr lang="en-US" sz="2800" dirty="0"/>
              <a:t>ackground: What is the relevant background information?</a:t>
            </a:r>
          </a:p>
          <a:p>
            <a:pPr lvl="0">
              <a:spcAft>
                <a:spcPts val="600"/>
              </a:spcAft>
            </a:pPr>
            <a:r>
              <a:rPr lang="en-US" sz="2800" b="1" dirty="0"/>
              <a:t>A</a:t>
            </a:r>
            <a:r>
              <a:rPr lang="en-US" sz="2800" dirty="0"/>
              <a:t>ssessment: What do you think the problem is?</a:t>
            </a:r>
          </a:p>
          <a:p>
            <a:pPr lvl="0"/>
            <a:r>
              <a:rPr lang="en-US" sz="2800" b="1" dirty="0"/>
              <a:t>R</a:t>
            </a:r>
            <a:r>
              <a:rPr lang="en-US" sz="2800" dirty="0"/>
              <a:t>ecommendation: What do you suggest should be done?</a:t>
            </a:r>
          </a:p>
          <a:p>
            <a:endParaRPr lang="en-US" sz="2800" dirty="0"/>
          </a:p>
        </p:txBody>
      </p:sp>
      <p:sp>
        <p:nvSpPr>
          <p:cNvPr id="4" name="Rectangle 3"/>
          <p:cNvSpPr/>
          <p:nvPr/>
        </p:nvSpPr>
        <p:spPr>
          <a:xfrm>
            <a:off x="1261872" y="687964"/>
            <a:ext cx="8595360" cy="1692771"/>
          </a:xfrm>
          <a:prstGeom prst="rect">
            <a:avLst/>
          </a:prstGeom>
        </p:spPr>
        <p:txBody>
          <a:bodyPr wrap="square">
            <a:spAutoFit/>
          </a:bodyPr>
          <a:lstStyle/>
          <a:p>
            <a:r>
              <a:rPr lang="en-US" sz="2800" dirty="0"/>
              <a:t>Tonight, we will use the healthcare SBAR method </a:t>
            </a:r>
            <a:endParaRPr lang="en-US" sz="2800" dirty="0" smtClean="0"/>
          </a:p>
          <a:p>
            <a:r>
              <a:rPr lang="en-US" sz="2800" dirty="0" smtClean="0"/>
              <a:t>to </a:t>
            </a:r>
            <a:r>
              <a:rPr lang="en-US" sz="2800" dirty="0"/>
              <a:t>describe our approach to the </a:t>
            </a:r>
            <a:endParaRPr lang="en-US" sz="2800" dirty="0" smtClean="0"/>
          </a:p>
          <a:p>
            <a:r>
              <a:rPr lang="en-US" sz="2800" dirty="0" smtClean="0"/>
              <a:t>			EMS Essential </a:t>
            </a:r>
            <a:r>
              <a:rPr lang="en-US" sz="2800" dirty="0"/>
              <a:t>Service Process:</a:t>
            </a:r>
            <a:r>
              <a:rPr lang="en-US" sz="2000" dirty="0"/>
              <a:t/>
            </a:r>
            <a:br>
              <a:rPr lang="en-US" sz="2000" dirty="0"/>
            </a:br>
            <a:endParaRPr lang="en-US" sz="2000" dirty="0"/>
          </a:p>
        </p:txBody>
      </p:sp>
    </p:spTree>
    <p:extLst>
      <p:ext uri="{BB962C8B-B14F-4D97-AF65-F5344CB8AC3E}">
        <p14:creationId xmlns:p14="http://schemas.microsoft.com/office/powerpoint/2010/main" val="3407165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38110"/>
          </a:xfrm>
        </p:spPr>
        <p:txBody>
          <a:bodyPr/>
          <a:lstStyle/>
          <a:p>
            <a:r>
              <a:rPr lang="en-US" dirty="0" smtClean="0"/>
              <a:t>1970’s</a:t>
            </a:r>
            <a:endParaRPr lang="en-US" dirty="0"/>
          </a:p>
        </p:txBody>
      </p:sp>
      <p:sp>
        <p:nvSpPr>
          <p:cNvPr id="3" name="Content Placeholder 2"/>
          <p:cNvSpPr>
            <a:spLocks noGrp="1"/>
          </p:cNvSpPr>
          <p:nvPr>
            <p:ph idx="1"/>
          </p:nvPr>
        </p:nvSpPr>
        <p:spPr>
          <a:xfrm>
            <a:off x="1261872" y="1491049"/>
            <a:ext cx="8595360" cy="4843848"/>
          </a:xfrm>
        </p:spPr>
        <p:txBody>
          <a:bodyPr>
            <a:normAutofit lnSpcReduction="10000"/>
          </a:bodyPr>
          <a:lstStyle/>
          <a:p>
            <a:r>
              <a:rPr lang="en-US" dirty="0"/>
              <a:t>1975  Need for a new technologically modern ambulance. Struggles with ambulances breaking down and no funds to replace. New ambulances cost $17,500. Appeal to the public for fundraising. </a:t>
            </a:r>
          </a:p>
          <a:p>
            <a:r>
              <a:rPr lang="en-US" dirty="0"/>
              <a:t> </a:t>
            </a:r>
            <a:r>
              <a:rPr lang="en-US" dirty="0" smtClean="0"/>
              <a:t>Fundraiser successful for purchase </a:t>
            </a:r>
            <a:r>
              <a:rPr lang="en-US" dirty="0"/>
              <a:t>of new </a:t>
            </a:r>
            <a:r>
              <a:rPr lang="en-US" dirty="0" smtClean="0"/>
              <a:t>ambulance</a:t>
            </a:r>
            <a:r>
              <a:rPr lang="en-US" dirty="0"/>
              <a:t>.</a:t>
            </a:r>
          </a:p>
          <a:p>
            <a:r>
              <a:rPr lang="en-US" dirty="0"/>
              <a:t>1978  Ambulance breaks down while transporting patient to Iowa City. Service director reports issues with constant repairs. Cost of new ambulance between $20,000 - $24,000. </a:t>
            </a:r>
          </a:p>
          <a:p>
            <a:r>
              <a:rPr lang="en-US" dirty="0"/>
              <a:t>City and County contribute one quarter of service’s annual budget which was $170,000 for FY78. </a:t>
            </a:r>
          </a:p>
          <a:p>
            <a:r>
              <a:rPr lang="en-US" dirty="0"/>
              <a:t>1979  County Supervisors discuss moving administrative jurisdiction to city since they have most of the calls.  Costs are currently shared 50-50 </a:t>
            </a:r>
          </a:p>
          <a:p>
            <a:r>
              <a:rPr lang="en-US" dirty="0"/>
              <a:t>Ambulance service losing money. City accuses County of trying to dump ambulance service to city. </a:t>
            </a:r>
          </a:p>
          <a:p>
            <a:r>
              <a:rPr lang="en-US" dirty="0"/>
              <a:t>Ambulance service receives $75,000 from local subsidy. </a:t>
            </a:r>
          </a:p>
        </p:txBody>
      </p:sp>
    </p:spTree>
    <p:extLst>
      <p:ext uri="{BB962C8B-B14F-4D97-AF65-F5344CB8AC3E}">
        <p14:creationId xmlns:p14="http://schemas.microsoft.com/office/powerpoint/2010/main" val="3725781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88683"/>
          </a:xfrm>
        </p:spPr>
        <p:txBody>
          <a:bodyPr>
            <a:normAutofit fontScale="90000"/>
          </a:bodyPr>
          <a:lstStyle/>
          <a:p>
            <a:r>
              <a:rPr lang="en-US" dirty="0" smtClean="0"/>
              <a:t>1980’s</a:t>
            </a:r>
            <a:endParaRPr lang="en-US" dirty="0"/>
          </a:p>
        </p:txBody>
      </p:sp>
      <p:sp>
        <p:nvSpPr>
          <p:cNvPr id="3" name="Content Placeholder 2"/>
          <p:cNvSpPr>
            <a:spLocks noGrp="1"/>
          </p:cNvSpPr>
          <p:nvPr>
            <p:ph idx="1"/>
          </p:nvPr>
        </p:nvSpPr>
        <p:spPr>
          <a:xfrm>
            <a:off x="1261872" y="1128584"/>
            <a:ext cx="8595360" cy="5511113"/>
          </a:xfrm>
        </p:spPr>
        <p:txBody>
          <a:bodyPr>
            <a:normAutofit fontScale="92500" lnSpcReduction="20000"/>
          </a:bodyPr>
          <a:lstStyle/>
          <a:p>
            <a:pPr marL="0" indent="0">
              <a:buNone/>
            </a:pPr>
            <a:r>
              <a:rPr lang="en-US" dirty="0" smtClean="0"/>
              <a:t>1980: </a:t>
            </a:r>
            <a:endParaRPr lang="en-US" dirty="0"/>
          </a:p>
          <a:p>
            <a:r>
              <a:rPr lang="en-US" dirty="0"/>
              <a:t>Headline: “County wants out of ambulance service”. Ambulance service offered to the two hospitals by county. Ottumwa Hospital would consider both joint and single ownership. Hospital Administrator said “We have a deep commitment to emergency services”. Ambulance fee is $65 per run. Medicare and Medicaid pays 80% of allowable charges- $45 for emergency and $40 for non-emergency. </a:t>
            </a:r>
          </a:p>
          <a:p>
            <a:r>
              <a:rPr lang="en-US" dirty="0"/>
              <a:t>Ambulance funding a problem. City and County contributions increase from $48,000 to $90,000. </a:t>
            </a:r>
          </a:p>
          <a:p>
            <a:r>
              <a:rPr lang="en-US" dirty="0"/>
              <a:t>State legislation passed bill that takes effect Jan. 1981 allowing counties to vote on an EMS levy for .27 cents per thousand.</a:t>
            </a:r>
          </a:p>
          <a:p>
            <a:r>
              <a:rPr lang="en-US" dirty="0"/>
              <a:t>New ambulance tax levy question discussed. New tax could generate $96,000. County has been relying on federal revenue sharing funds to support ambulance. </a:t>
            </a:r>
          </a:p>
          <a:p>
            <a:r>
              <a:rPr lang="en-US" dirty="0"/>
              <a:t>Supervisors place tax levy on November ballot. Ambulance tax levy fails at the polls by 119 votes. (so does the hotel-motel tax).</a:t>
            </a:r>
          </a:p>
          <a:p>
            <a:r>
              <a:rPr lang="en-US" dirty="0"/>
              <a:t>Ambulance fate may be up to Congress. The US Congress deciding if they will continue the federal revenue sharing program. The county receives $341,000 from this program which their $90,000 share comes from. </a:t>
            </a:r>
          </a:p>
          <a:p>
            <a:r>
              <a:rPr lang="en-US" dirty="0"/>
              <a:t>St. Joseph and Ottumwa Hospital work out a plan to move ambulance management to Ottumwa Hospital. </a:t>
            </a:r>
          </a:p>
          <a:p>
            <a:endParaRPr lang="en-US" dirty="0"/>
          </a:p>
        </p:txBody>
      </p:sp>
    </p:spTree>
    <p:extLst>
      <p:ext uri="{BB962C8B-B14F-4D97-AF65-F5344CB8AC3E}">
        <p14:creationId xmlns:p14="http://schemas.microsoft.com/office/powerpoint/2010/main" val="2403784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88683"/>
          </a:xfrm>
        </p:spPr>
        <p:txBody>
          <a:bodyPr>
            <a:normAutofit fontScale="90000"/>
          </a:bodyPr>
          <a:lstStyle/>
          <a:p>
            <a:r>
              <a:rPr lang="en-US" dirty="0" smtClean="0"/>
              <a:t>1980’s</a:t>
            </a:r>
            <a:endParaRPr lang="en-US" dirty="0"/>
          </a:p>
        </p:txBody>
      </p:sp>
      <p:sp>
        <p:nvSpPr>
          <p:cNvPr id="3" name="Content Placeholder 2"/>
          <p:cNvSpPr>
            <a:spLocks noGrp="1"/>
          </p:cNvSpPr>
          <p:nvPr>
            <p:ph idx="1"/>
          </p:nvPr>
        </p:nvSpPr>
        <p:spPr>
          <a:xfrm>
            <a:off x="1261872" y="1243913"/>
            <a:ext cx="8595360" cy="5214551"/>
          </a:xfrm>
        </p:spPr>
        <p:txBody>
          <a:bodyPr>
            <a:normAutofit/>
          </a:bodyPr>
          <a:lstStyle/>
          <a:p>
            <a:pPr marL="0" indent="0">
              <a:buNone/>
            </a:pPr>
            <a:r>
              <a:rPr lang="en-US" dirty="0" smtClean="0"/>
              <a:t>1981:</a:t>
            </a:r>
            <a:endParaRPr lang="en-US" dirty="0"/>
          </a:p>
          <a:p>
            <a:r>
              <a:rPr lang="en-US" dirty="0"/>
              <a:t>The county surrenders ownership rights and authority to the city so the city can negotiate with the hospital to take over the service. The county still agrees to help purchase new ambulances needed by the hospital. The ambulances will be owned by the city and leased to the hospital. </a:t>
            </a:r>
          </a:p>
          <a:p>
            <a:r>
              <a:rPr lang="en-US" dirty="0"/>
              <a:t>The county gets out of the ambulance business and officially blesses Ottumwa Hospital’s plan to provide ambulance service. Supervisors terminate their 7-year agreement with the city and sell Wapello County ambulances to the city for $1. The county agrees to pay half the cost of three new ambulances. </a:t>
            </a:r>
          </a:p>
          <a:p>
            <a:r>
              <a:rPr lang="en-US" dirty="0"/>
              <a:t>Ottumwa Hospital asks for a three-year agreement with the city and county to subsidize operations totaling $152,000 for the purchase of ambulances. Ottumwa Hospital’s offer to take over operations includes upgrading the service to paramedic level. </a:t>
            </a:r>
          </a:p>
          <a:p>
            <a:endParaRPr lang="en-US" dirty="0"/>
          </a:p>
        </p:txBody>
      </p:sp>
    </p:spTree>
    <p:extLst>
      <p:ext uri="{BB962C8B-B14F-4D97-AF65-F5344CB8AC3E}">
        <p14:creationId xmlns:p14="http://schemas.microsoft.com/office/powerpoint/2010/main" val="2895125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80445"/>
          </a:xfrm>
        </p:spPr>
        <p:txBody>
          <a:bodyPr>
            <a:normAutofit fontScale="90000"/>
          </a:bodyPr>
          <a:lstStyle/>
          <a:p>
            <a:r>
              <a:rPr lang="en-US" dirty="0" smtClean="0"/>
              <a:t>1980’s</a:t>
            </a:r>
            <a:endParaRPr lang="en-US" dirty="0"/>
          </a:p>
        </p:txBody>
      </p:sp>
      <p:sp>
        <p:nvSpPr>
          <p:cNvPr id="3" name="Content Placeholder 2"/>
          <p:cNvSpPr>
            <a:spLocks noGrp="1"/>
          </p:cNvSpPr>
          <p:nvPr>
            <p:ph idx="1"/>
          </p:nvPr>
        </p:nvSpPr>
        <p:spPr>
          <a:xfrm>
            <a:off x="1261872" y="1326292"/>
            <a:ext cx="8595360" cy="4853845"/>
          </a:xfrm>
        </p:spPr>
        <p:txBody>
          <a:bodyPr/>
          <a:lstStyle/>
          <a:p>
            <a:r>
              <a:rPr lang="en-US" b="1" dirty="0"/>
              <a:t>Ottumwa Regional Mobile Intensive Care Services (ORMICS) begins county-wide service</a:t>
            </a:r>
            <a:r>
              <a:rPr lang="en-US" dirty="0"/>
              <a:t> </a:t>
            </a:r>
            <a:r>
              <a:rPr lang="en-US" b="1" dirty="0"/>
              <a:t>July 1, 1981 </a:t>
            </a:r>
            <a:endParaRPr lang="en-US" dirty="0"/>
          </a:p>
          <a:p>
            <a:endParaRPr lang="en-US" dirty="0"/>
          </a:p>
        </p:txBody>
      </p:sp>
      <p:pic>
        <p:nvPicPr>
          <p:cNvPr id="4" name="Picture 3"/>
          <p:cNvPicPr>
            <a:picLocks noChangeAspect="1"/>
          </p:cNvPicPr>
          <p:nvPr/>
        </p:nvPicPr>
        <p:blipFill>
          <a:blip r:embed="rId3"/>
          <a:stretch>
            <a:fillRect/>
          </a:stretch>
        </p:blipFill>
        <p:spPr>
          <a:xfrm>
            <a:off x="2624815" y="2311123"/>
            <a:ext cx="6337954" cy="3765531"/>
          </a:xfrm>
          <a:prstGeom prst="rect">
            <a:avLst/>
          </a:prstGeom>
        </p:spPr>
      </p:pic>
    </p:spTree>
    <p:extLst>
      <p:ext uri="{BB962C8B-B14F-4D97-AF65-F5344CB8AC3E}">
        <p14:creationId xmlns:p14="http://schemas.microsoft.com/office/powerpoint/2010/main" val="158749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13397"/>
          </a:xfrm>
        </p:spPr>
        <p:txBody>
          <a:bodyPr/>
          <a:lstStyle/>
          <a:p>
            <a:r>
              <a:rPr lang="en-US" dirty="0" smtClean="0"/>
              <a:t>1980’s</a:t>
            </a:r>
            <a:endParaRPr lang="en-US" dirty="0"/>
          </a:p>
        </p:txBody>
      </p:sp>
      <p:sp>
        <p:nvSpPr>
          <p:cNvPr id="3" name="Content Placeholder 2"/>
          <p:cNvSpPr>
            <a:spLocks noGrp="1"/>
          </p:cNvSpPr>
          <p:nvPr>
            <p:ph idx="1"/>
          </p:nvPr>
        </p:nvSpPr>
        <p:spPr>
          <a:xfrm>
            <a:off x="1261872" y="1441622"/>
            <a:ext cx="8595360" cy="4829132"/>
          </a:xfrm>
        </p:spPr>
        <p:txBody>
          <a:bodyPr/>
          <a:lstStyle/>
          <a:p>
            <a:pPr marL="0" indent="0">
              <a:buNone/>
            </a:pPr>
            <a:r>
              <a:rPr lang="en-US" dirty="0" smtClean="0"/>
              <a:t>1984 </a:t>
            </a:r>
            <a:endParaRPr lang="en-US" dirty="0"/>
          </a:p>
          <a:p>
            <a:r>
              <a:rPr lang="en-US" dirty="0"/>
              <a:t>ORMICS requests that the city and county continue subsidies. It asks for $33,250 each, based on equipment replacement costs. The tax discussion continues.</a:t>
            </a:r>
          </a:p>
          <a:p>
            <a:r>
              <a:rPr lang="en-US" dirty="0"/>
              <a:t>Wapello County Supervisors committed to a $99,000 subsidy over the next three years. This leaves a deficit of $20,000. City of Ottumwa said they can provide no funds. Rate structures will be revised to make up the deficit. </a:t>
            </a:r>
          </a:p>
          <a:p>
            <a:endParaRPr lang="en-US" dirty="0"/>
          </a:p>
        </p:txBody>
      </p:sp>
    </p:spTree>
    <p:extLst>
      <p:ext uri="{BB962C8B-B14F-4D97-AF65-F5344CB8AC3E}">
        <p14:creationId xmlns:p14="http://schemas.microsoft.com/office/powerpoint/2010/main" val="1164706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break! </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3600" dirty="0" smtClean="0"/>
              <a:t>Who </a:t>
            </a:r>
            <a:r>
              <a:rPr lang="en-US" sz="3600" dirty="0" smtClean="0"/>
              <a:t>wants the best team giving top notch care using the best technology?</a:t>
            </a:r>
            <a:endParaRPr lang="en-US" sz="3600" dirty="0"/>
          </a:p>
        </p:txBody>
      </p:sp>
    </p:spTree>
    <p:extLst>
      <p:ext uri="{BB962C8B-B14F-4D97-AF65-F5344CB8AC3E}">
        <p14:creationId xmlns:p14="http://schemas.microsoft.com/office/powerpoint/2010/main" val="1890759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63970"/>
          </a:xfrm>
        </p:spPr>
        <p:txBody>
          <a:bodyPr>
            <a:normAutofit fontScale="90000"/>
          </a:bodyPr>
          <a:lstStyle/>
          <a:p>
            <a:r>
              <a:rPr lang="en-US" dirty="0" smtClean="0"/>
              <a:t>1980’s</a:t>
            </a:r>
            <a:endParaRPr lang="en-US" dirty="0"/>
          </a:p>
        </p:txBody>
      </p:sp>
      <p:sp>
        <p:nvSpPr>
          <p:cNvPr id="3" name="Content Placeholder 2"/>
          <p:cNvSpPr>
            <a:spLocks noGrp="1"/>
          </p:cNvSpPr>
          <p:nvPr>
            <p:ph idx="1"/>
          </p:nvPr>
        </p:nvSpPr>
        <p:spPr>
          <a:xfrm>
            <a:off x="1261872" y="1145060"/>
            <a:ext cx="8595360" cy="5552302"/>
          </a:xfrm>
        </p:spPr>
        <p:txBody>
          <a:bodyPr>
            <a:normAutofit lnSpcReduction="10000"/>
          </a:bodyPr>
          <a:lstStyle/>
          <a:p>
            <a:r>
              <a:rPr lang="en-US" dirty="0"/>
              <a:t>1984 Agency CPR Association formed, later becomes Agency First Responders</a:t>
            </a:r>
          </a:p>
          <a:p>
            <a:r>
              <a:rPr lang="en-US" dirty="0"/>
              <a:t>1985 ORMICS needs $23,000 to replace a worn out ambulance. </a:t>
            </a:r>
          </a:p>
          <a:p>
            <a:r>
              <a:rPr lang="en-US" dirty="0"/>
              <a:t>The county will give the ambulance service $30,000 this year and $33,000 and $36,000 the next two years. Ambulance board members encouraged City of Ottumwa to pay their “fair share”. Council approved a “token” amount of $3,000.</a:t>
            </a:r>
          </a:p>
          <a:p>
            <a:r>
              <a:rPr lang="en-US" dirty="0"/>
              <a:t>President Reagan wants to eliminate the Federal Revenue Sharing program which Wapello County uses to subsidize ORMICS. The county committed to $33,000 for FY86 and $36,000 for FY87. </a:t>
            </a:r>
          </a:p>
          <a:p>
            <a:r>
              <a:rPr lang="en-US" dirty="0"/>
              <a:t>1987  </a:t>
            </a:r>
            <a:r>
              <a:rPr lang="en-US" b="1" dirty="0"/>
              <a:t>Federal Revenue Sharing funds ends that allowed subsidies which went for equipment.</a:t>
            </a:r>
            <a:endParaRPr lang="en-US" dirty="0"/>
          </a:p>
          <a:p>
            <a:r>
              <a:rPr lang="en-US" dirty="0"/>
              <a:t>1988 The Wapello County Emergency Medical Services Association is formed to promote EMS, be a channel of communication between local providers and governmental and business, organizations and groups concerned with the delivery of emergency medical care, to promote EMS education, to promote a high ethical standard for EMS, to select projects funded by various grants and other funding. </a:t>
            </a:r>
          </a:p>
          <a:p>
            <a:endParaRPr lang="en-US" dirty="0"/>
          </a:p>
        </p:txBody>
      </p:sp>
    </p:spTree>
    <p:extLst>
      <p:ext uri="{BB962C8B-B14F-4D97-AF65-F5344CB8AC3E}">
        <p14:creationId xmlns:p14="http://schemas.microsoft.com/office/powerpoint/2010/main" val="1170153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38110"/>
          </a:xfrm>
        </p:spPr>
        <p:txBody>
          <a:bodyPr/>
          <a:lstStyle/>
          <a:p>
            <a:r>
              <a:rPr lang="en-US" dirty="0" smtClean="0"/>
              <a:t>1990’s</a:t>
            </a:r>
            <a:endParaRPr lang="en-US" dirty="0"/>
          </a:p>
        </p:txBody>
      </p:sp>
      <p:sp>
        <p:nvSpPr>
          <p:cNvPr id="3" name="Content Placeholder 2"/>
          <p:cNvSpPr>
            <a:spLocks noGrp="1"/>
          </p:cNvSpPr>
          <p:nvPr>
            <p:ph idx="1"/>
          </p:nvPr>
        </p:nvSpPr>
        <p:spPr>
          <a:xfrm>
            <a:off x="1261872" y="1301578"/>
            <a:ext cx="8595360" cy="5329881"/>
          </a:xfrm>
        </p:spPr>
        <p:txBody>
          <a:bodyPr/>
          <a:lstStyle/>
          <a:p>
            <a:r>
              <a:rPr lang="en-US" dirty="0"/>
              <a:t>1994 ORMICS is named Paramedic Service of the Year by the Iowa EMS Association and National Paramedic Service of the Year by the National Association of EMTs. </a:t>
            </a:r>
          </a:p>
          <a:p>
            <a:r>
              <a:rPr lang="en-US" dirty="0"/>
              <a:t>1995 Chillicothe First Responders formed to serve Cass &amp; Richland Townships, Cities of Chillicothe &amp; Kirkville. </a:t>
            </a:r>
          </a:p>
          <a:p>
            <a:r>
              <a:rPr lang="en-US" dirty="0"/>
              <a:t>1998 Ottumwa Regional Health Foundation dedicates a new ambulance with proceeds from Great Southeast Iowa Duck Race and Swift water Festival. An old ORMICS ambulance is given to the Eldon community. </a:t>
            </a:r>
          </a:p>
          <a:p>
            <a:endParaRPr lang="en-US" dirty="0"/>
          </a:p>
        </p:txBody>
      </p:sp>
    </p:spTree>
    <p:extLst>
      <p:ext uri="{BB962C8B-B14F-4D97-AF65-F5344CB8AC3E}">
        <p14:creationId xmlns:p14="http://schemas.microsoft.com/office/powerpoint/2010/main" val="2294374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21635"/>
          </a:xfrm>
        </p:spPr>
        <p:txBody>
          <a:bodyPr/>
          <a:lstStyle/>
          <a:p>
            <a:r>
              <a:rPr lang="en-US" dirty="0" smtClean="0"/>
              <a:t>2000’s</a:t>
            </a:r>
            <a:endParaRPr lang="en-US" dirty="0"/>
          </a:p>
        </p:txBody>
      </p:sp>
      <p:sp>
        <p:nvSpPr>
          <p:cNvPr id="3" name="Content Placeholder 2"/>
          <p:cNvSpPr>
            <a:spLocks noGrp="1"/>
          </p:cNvSpPr>
          <p:nvPr>
            <p:ph idx="1"/>
          </p:nvPr>
        </p:nvSpPr>
        <p:spPr>
          <a:xfrm>
            <a:off x="1261872" y="1227438"/>
            <a:ext cx="8595360" cy="4744994"/>
          </a:xfrm>
        </p:spPr>
        <p:txBody>
          <a:bodyPr/>
          <a:lstStyle/>
          <a:p>
            <a:r>
              <a:rPr lang="en-US" dirty="0"/>
              <a:t>2000 ORMICS fund raiser (Duck Race). ORMICS receives no funding from city, county or tax levy. ORMICS has staff of 24 paramedics. Fundraiser to help purchase a new ambulance that costs $86,668. </a:t>
            </a:r>
          </a:p>
          <a:p>
            <a:r>
              <a:rPr lang="en-US" dirty="0"/>
              <a:t>2002 Ottumwa Fire Department raising money to buy defibrillators and other equipment to be “compatible” with ORMICS.</a:t>
            </a:r>
          </a:p>
          <a:p>
            <a:r>
              <a:rPr lang="en-US" dirty="0"/>
              <a:t>20 Ottumwa Fire Fighters training to become medical first responders to assist ORMICS. Buying 3 defibrillators. Ottumwa Fire to focus their first responder program on south side of Ottumwa.</a:t>
            </a:r>
          </a:p>
          <a:p>
            <a:r>
              <a:rPr lang="en-US" dirty="0"/>
              <a:t>2003 Wapello County EMS Assn. working on training opportunities, push for EMD and seeking to work with 911 Board, working on a community trauma education program, Assn. seeks greater community involvement in EMS. </a:t>
            </a:r>
          </a:p>
          <a:p>
            <a:endParaRPr lang="en-US" dirty="0"/>
          </a:p>
        </p:txBody>
      </p:sp>
    </p:spTree>
    <p:extLst>
      <p:ext uri="{BB962C8B-B14F-4D97-AF65-F5344CB8AC3E}">
        <p14:creationId xmlns:p14="http://schemas.microsoft.com/office/powerpoint/2010/main" val="2709982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88683"/>
          </a:xfrm>
        </p:spPr>
        <p:txBody>
          <a:bodyPr>
            <a:normAutofit fontScale="90000"/>
          </a:bodyPr>
          <a:lstStyle/>
          <a:p>
            <a:r>
              <a:rPr lang="en-US" dirty="0" smtClean="0"/>
              <a:t>2000’s</a:t>
            </a:r>
            <a:endParaRPr lang="en-US" dirty="0"/>
          </a:p>
        </p:txBody>
      </p:sp>
      <p:sp>
        <p:nvSpPr>
          <p:cNvPr id="3" name="Content Placeholder 2"/>
          <p:cNvSpPr>
            <a:spLocks noGrp="1"/>
          </p:cNvSpPr>
          <p:nvPr>
            <p:ph idx="1"/>
          </p:nvPr>
        </p:nvSpPr>
        <p:spPr>
          <a:xfrm>
            <a:off x="1261872" y="1334530"/>
            <a:ext cx="8595360" cy="5313405"/>
          </a:xfrm>
        </p:spPr>
        <p:txBody>
          <a:bodyPr/>
          <a:lstStyle/>
          <a:p>
            <a:r>
              <a:rPr lang="en-US" dirty="0"/>
              <a:t>2005 Eddyville Fire Department dropping ambulance service. </a:t>
            </a:r>
          </a:p>
          <a:p>
            <a:r>
              <a:rPr lang="en-US" dirty="0"/>
              <a:t>2009 Eldon ambulance ends transport service. </a:t>
            </a:r>
          </a:p>
          <a:p>
            <a:r>
              <a:rPr lang="en-US" dirty="0"/>
              <a:t>2010 State of Iowa develops “EMS System Standards” and provides a scoring rubric to local partners.</a:t>
            </a:r>
          </a:p>
          <a:p>
            <a:r>
              <a:rPr lang="en-US" dirty="0"/>
              <a:t>Ottumwa Regional Health Center sells to </a:t>
            </a:r>
            <a:r>
              <a:rPr lang="en-US" dirty="0" err="1"/>
              <a:t>RegionalCare</a:t>
            </a:r>
            <a:r>
              <a:rPr lang="en-US" dirty="0"/>
              <a:t>, a for-profit company.</a:t>
            </a:r>
          </a:p>
          <a:p>
            <a:r>
              <a:rPr lang="en-US" dirty="0"/>
              <a:t>2012 Wapello County EMS Association conducts public meeting of stakeholders to review System Standards. </a:t>
            </a:r>
          </a:p>
          <a:p>
            <a:r>
              <a:rPr lang="en-US" dirty="0"/>
              <a:t>2019 Wapello County Public Health decertifies Medicare/Medicaid, no longer provides in-home services. </a:t>
            </a:r>
          </a:p>
          <a:p>
            <a:endParaRPr lang="en-US" dirty="0"/>
          </a:p>
        </p:txBody>
      </p:sp>
    </p:spTree>
    <p:extLst>
      <p:ext uri="{BB962C8B-B14F-4D97-AF65-F5344CB8AC3E}">
        <p14:creationId xmlns:p14="http://schemas.microsoft.com/office/powerpoint/2010/main" val="332457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016000"/>
          </a:xfrm>
        </p:spPr>
        <p:txBody>
          <a:bodyPr>
            <a:normAutofit/>
          </a:bodyPr>
          <a:lstStyle/>
          <a:p>
            <a:r>
              <a:rPr lang="en-US" sz="3200" dirty="0" smtClean="0"/>
              <a:t>First, What is </a:t>
            </a:r>
            <a:br>
              <a:rPr lang="en-US" sz="3200" dirty="0" smtClean="0"/>
            </a:br>
            <a:r>
              <a:rPr lang="en-US" sz="3200" dirty="0" smtClean="0"/>
              <a:t>Emergency Medical Services?</a:t>
            </a:r>
            <a:endParaRPr lang="en-US" sz="3200" dirty="0"/>
          </a:p>
        </p:txBody>
      </p:sp>
      <p:sp>
        <p:nvSpPr>
          <p:cNvPr id="3" name="Content Placeholder 2"/>
          <p:cNvSpPr>
            <a:spLocks noGrp="1"/>
          </p:cNvSpPr>
          <p:nvPr>
            <p:ph idx="1"/>
          </p:nvPr>
        </p:nvSpPr>
        <p:spPr>
          <a:xfrm>
            <a:off x="1261872" y="1452880"/>
            <a:ext cx="8595360" cy="4351337"/>
          </a:xfrm>
        </p:spPr>
        <p:txBody>
          <a:bodyPr/>
          <a:lstStyle/>
          <a:p>
            <a:r>
              <a:rPr lang="en-US" b="1" dirty="0"/>
              <a:t>Emergency Medical Services (EMS)</a:t>
            </a:r>
            <a:r>
              <a:rPr lang="en-US" dirty="0"/>
              <a:t> refers to a </a:t>
            </a:r>
            <a:r>
              <a:rPr lang="en-US" b="1" dirty="0"/>
              <a:t>system</a:t>
            </a:r>
            <a:r>
              <a:rPr lang="en-US" dirty="0"/>
              <a:t> that provides urgent medical care and transport to people who are seriously ill or injured. EMS is designed to quickly respond to emergencies, give life-saving care on the scene, and transport patients to hospitals if needed.</a:t>
            </a:r>
          </a:p>
          <a:p>
            <a:endParaRPr lang="en-US" dirty="0"/>
          </a:p>
        </p:txBody>
      </p:sp>
      <p:pic>
        <p:nvPicPr>
          <p:cNvPr id="4" name="Picture 3" descr="diagram"/>
          <p:cNvPicPr/>
          <p:nvPr/>
        </p:nvPicPr>
        <p:blipFill>
          <a:blip r:embed="rId3">
            <a:extLst>
              <a:ext uri="{28A0092B-C50C-407E-A947-70E740481C1C}">
                <a14:useLocalDpi xmlns:a14="http://schemas.microsoft.com/office/drawing/2010/main" val="0"/>
              </a:ext>
            </a:extLst>
          </a:blip>
          <a:srcRect/>
          <a:stretch>
            <a:fillRect/>
          </a:stretch>
        </p:blipFill>
        <p:spPr bwMode="auto">
          <a:xfrm>
            <a:off x="2453640" y="2715894"/>
            <a:ext cx="6395720" cy="3857626"/>
          </a:xfrm>
          <a:prstGeom prst="rect">
            <a:avLst/>
          </a:prstGeom>
          <a:noFill/>
          <a:ln>
            <a:noFill/>
          </a:ln>
        </p:spPr>
      </p:pic>
    </p:spTree>
    <p:extLst>
      <p:ext uri="{BB962C8B-B14F-4D97-AF65-F5344CB8AC3E}">
        <p14:creationId xmlns:p14="http://schemas.microsoft.com/office/powerpoint/2010/main" val="438858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break! </a:t>
            </a:r>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endParaRPr lang="en-US" sz="4000" dirty="0"/>
          </a:p>
          <a:p>
            <a:pPr marL="0" indent="0" algn="ctr">
              <a:buNone/>
            </a:pPr>
            <a:r>
              <a:rPr lang="en-US" sz="4000" dirty="0" smtClean="0"/>
              <a:t>What has saved a life?</a:t>
            </a:r>
            <a:endParaRPr lang="en-US" sz="4000" dirty="0" smtClean="0"/>
          </a:p>
        </p:txBody>
      </p:sp>
    </p:spTree>
    <p:extLst>
      <p:ext uri="{BB962C8B-B14F-4D97-AF65-F5344CB8AC3E}">
        <p14:creationId xmlns:p14="http://schemas.microsoft.com/office/powerpoint/2010/main" val="1284454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61872" y="2347784"/>
            <a:ext cx="8595360" cy="3832353"/>
          </a:xfrm>
        </p:spPr>
        <p:txBody>
          <a:bodyPr/>
          <a:lstStyle/>
          <a:p>
            <a:r>
              <a:rPr lang="en-US" b="1" dirty="0"/>
              <a:t>2020  Worldwide COVID-19 pandemic. The “Great Resignation” occurs. Both dramatically affect workforces across all sectors, healthcare is especially hit hard. </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872" y="218763"/>
            <a:ext cx="8595360" cy="1800790"/>
          </a:xfrm>
          <a:prstGeom prst="rect">
            <a:avLst/>
          </a:prstGeom>
        </p:spPr>
      </p:pic>
      <p:pic>
        <p:nvPicPr>
          <p:cNvPr id="5" name="Picture 4"/>
          <p:cNvPicPr/>
          <p:nvPr/>
        </p:nvPicPr>
        <p:blipFill rotWithShape="1">
          <a:blip r:embed="rId4"/>
          <a:srcRect t="23841"/>
          <a:stretch/>
        </p:blipFill>
        <p:spPr>
          <a:xfrm>
            <a:off x="2012133" y="3269139"/>
            <a:ext cx="3086100" cy="3239229"/>
          </a:xfrm>
          <a:prstGeom prst="rect">
            <a:avLst/>
          </a:prstGeom>
        </p:spPr>
      </p:pic>
      <p:pic>
        <p:nvPicPr>
          <p:cNvPr id="6" name="Picture 5"/>
          <p:cNvPicPr/>
          <p:nvPr/>
        </p:nvPicPr>
        <p:blipFill rotWithShape="1">
          <a:blip r:embed="rId5" cstate="print">
            <a:extLst>
              <a:ext uri="{28A0092B-C50C-407E-A947-70E740481C1C}">
                <a14:useLocalDpi xmlns:a14="http://schemas.microsoft.com/office/drawing/2010/main" val="0"/>
              </a:ext>
            </a:extLst>
          </a:blip>
          <a:srcRect t="7267" b="16592"/>
          <a:stretch/>
        </p:blipFill>
        <p:spPr bwMode="auto">
          <a:xfrm>
            <a:off x="5685131" y="3207702"/>
            <a:ext cx="1997840" cy="3300666"/>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7871258" y="3269139"/>
            <a:ext cx="1985974" cy="3193099"/>
          </a:xfrm>
          <a:prstGeom prst="rect">
            <a:avLst/>
          </a:prstGeom>
        </p:spPr>
      </p:pic>
    </p:spTree>
    <p:extLst>
      <p:ext uri="{BB962C8B-B14F-4D97-AF65-F5344CB8AC3E}">
        <p14:creationId xmlns:p14="http://schemas.microsoft.com/office/powerpoint/2010/main" val="3840548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80445"/>
          </a:xfrm>
        </p:spPr>
        <p:txBody>
          <a:bodyPr>
            <a:normAutofit fontScale="90000"/>
          </a:bodyPr>
          <a:lstStyle/>
          <a:p>
            <a:r>
              <a:rPr lang="en-US" dirty="0" smtClean="0"/>
              <a:t>2000’s</a:t>
            </a:r>
            <a:endParaRPr lang="en-US" dirty="0"/>
          </a:p>
        </p:txBody>
      </p:sp>
      <p:sp>
        <p:nvSpPr>
          <p:cNvPr id="3" name="Content Placeholder 2"/>
          <p:cNvSpPr>
            <a:spLocks noGrp="1"/>
          </p:cNvSpPr>
          <p:nvPr>
            <p:ph idx="1"/>
          </p:nvPr>
        </p:nvSpPr>
        <p:spPr>
          <a:xfrm>
            <a:off x="1261872" y="1219200"/>
            <a:ext cx="8595360" cy="5090984"/>
          </a:xfrm>
        </p:spPr>
        <p:txBody>
          <a:bodyPr>
            <a:normAutofit/>
          </a:bodyPr>
          <a:lstStyle/>
          <a:p>
            <a:pPr marL="0" indent="0">
              <a:buNone/>
            </a:pPr>
            <a:r>
              <a:rPr lang="en-US" dirty="0"/>
              <a:t>2022  </a:t>
            </a:r>
          </a:p>
          <a:p>
            <a:r>
              <a:rPr lang="en-US" dirty="0"/>
              <a:t>IHCC EMS Advisory Committee looking at very low enrollment numbers 3-EMT and 4-paramedic, discusses the need to do more outreach to recruit students. Group discussed a group effort to boost numbers. </a:t>
            </a:r>
          </a:p>
          <a:p>
            <a:r>
              <a:rPr lang="en-US" dirty="0"/>
              <a:t>Wapello County EMS Association revisits System Standards, provides data to Service Area 5 Healthcare Coalition as required by the State.  Becomes annual requirement with state in Service Area 5 with goals and action plans. </a:t>
            </a:r>
          </a:p>
          <a:p>
            <a:r>
              <a:rPr lang="en-US" dirty="0"/>
              <a:t>IHCC EMS Advisory Committee discusses how to get EMS education into the high schools are early recruitment. Sub-committee formed to look into ways to do this. </a:t>
            </a:r>
          </a:p>
          <a:p>
            <a:r>
              <a:rPr lang="en-US" dirty="0"/>
              <a:t>Ottumwa Regional asks local officials for financial assistance to shore up EMS services. Both staffing and equipment needs cited. </a:t>
            </a:r>
          </a:p>
          <a:p>
            <a:r>
              <a:rPr lang="en-US" dirty="0"/>
              <a:t>Discussions between hospital and city and county officials about support. No definitive actions taken. </a:t>
            </a:r>
          </a:p>
          <a:p>
            <a:endParaRPr lang="en-US" dirty="0"/>
          </a:p>
        </p:txBody>
      </p:sp>
    </p:spTree>
    <p:extLst>
      <p:ext uri="{BB962C8B-B14F-4D97-AF65-F5344CB8AC3E}">
        <p14:creationId xmlns:p14="http://schemas.microsoft.com/office/powerpoint/2010/main" val="1836477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55732"/>
          </a:xfrm>
        </p:spPr>
        <p:txBody>
          <a:bodyPr>
            <a:normAutofit fontScale="90000"/>
          </a:bodyPr>
          <a:lstStyle/>
          <a:p>
            <a:r>
              <a:rPr lang="en-US" dirty="0" smtClean="0"/>
              <a:t>2000’s</a:t>
            </a:r>
            <a:endParaRPr lang="en-US" dirty="0"/>
          </a:p>
        </p:txBody>
      </p:sp>
      <p:sp>
        <p:nvSpPr>
          <p:cNvPr id="3" name="Content Placeholder 2"/>
          <p:cNvSpPr>
            <a:spLocks noGrp="1"/>
          </p:cNvSpPr>
          <p:nvPr>
            <p:ph idx="1"/>
          </p:nvPr>
        </p:nvSpPr>
        <p:spPr>
          <a:xfrm>
            <a:off x="1261872" y="1120346"/>
            <a:ext cx="8595360" cy="5296930"/>
          </a:xfrm>
        </p:spPr>
        <p:txBody>
          <a:bodyPr>
            <a:normAutofit fontScale="92500" lnSpcReduction="20000"/>
          </a:bodyPr>
          <a:lstStyle/>
          <a:p>
            <a:pPr marL="0" indent="0">
              <a:buNone/>
            </a:pPr>
            <a:r>
              <a:rPr lang="en-US" dirty="0"/>
              <a:t>2023</a:t>
            </a:r>
          </a:p>
          <a:p>
            <a:r>
              <a:rPr lang="en-US" dirty="0"/>
              <a:t>Letter to the community from CEO William Kiefer co-signed by community leaders explaining moving ORMICS from full paramedic authorization to conditional authorization. Letter explained why that was necessary and what it means. </a:t>
            </a:r>
          </a:p>
          <a:p>
            <a:r>
              <a:rPr lang="en-US" dirty="0"/>
              <a:t>Wapello Co. EMA in partnership with Van Buren County Hospital, Davis County Hospital, Centerville Fire &amp; Rescue and Indian Hills Community College launch a 4-county partnership for a summer youth EMT internship program with a Future Ready Iowa Grant. This initiative seeks to get youth interested in EMS careers and help fill staffing gaps. </a:t>
            </a:r>
          </a:p>
          <a:p>
            <a:r>
              <a:rPr lang="en-US" dirty="0"/>
              <a:t>IHCC EMS Advisory Committee recommends changes to the EMS program: eliminate degree requirement to speed up completion time for paramedics. EMS Advisory met with college administration to discuss concerns regarding the program and express commitment to support. Program moved to non-credit programs removing many of the common barriers for students that exist in the credit program. This makes the program shorter and more affordable. </a:t>
            </a:r>
          </a:p>
          <a:p>
            <a:r>
              <a:rPr lang="en-US" b="1" dirty="0"/>
              <a:t>EMA presents EMS as Essential Service Resolution to Board of Supervisors </a:t>
            </a:r>
            <a:r>
              <a:rPr lang="en-US" dirty="0"/>
              <a:t>on behalf of the Wapello County EMS Association representing all EMS services. Resolution supported but fails to move forward due to other competing priorities. </a:t>
            </a:r>
          </a:p>
          <a:p>
            <a:endParaRPr lang="en-US" dirty="0"/>
          </a:p>
        </p:txBody>
      </p:sp>
    </p:spTree>
    <p:extLst>
      <p:ext uri="{BB962C8B-B14F-4D97-AF65-F5344CB8AC3E}">
        <p14:creationId xmlns:p14="http://schemas.microsoft.com/office/powerpoint/2010/main" val="1770959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72208"/>
          </a:xfrm>
        </p:spPr>
        <p:txBody>
          <a:bodyPr>
            <a:normAutofit fontScale="90000"/>
          </a:bodyPr>
          <a:lstStyle/>
          <a:p>
            <a:r>
              <a:rPr lang="en-US" dirty="0" smtClean="0"/>
              <a:t>2000’s</a:t>
            </a:r>
            <a:endParaRPr lang="en-US" dirty="0"/>
          </a:p>
        </p:txBody>
      </p:sp>
      <p:sp>
        <p:nvSpPr>
          <p:cNvPr id="3" name="Content Placeholder 2"/>
          <p:cNvSpPr>
            <a:spLocks noGrp="1"/>
          </p:cNvSpPr>
          <p:nvPr>
            <p:ph idx="1"/>
          </p:nvPr>
        </p:nvSpPr>
        <p:spPr>
          <a:xfrm>
            <a:off x="1261872" y="1532239"/>
            <a:ext cx="8595360" cy="4812656"/>
          </a:xfrm>
        </p:spPr>
        <p:txBody>
          <a:bodyPr>
            <a:normAutofit/>
          </a:bodyPr>
          <a:lstStyle/>
          <a:p>
            <a:pPr marL="0" indent="0">
              <a:buNone/>
            </a:pPr>
            <a:r>
              <a:rPr lang="en-US" dirty="0"/>
              <a:t>2024</a:t>
            </a:r>
          </a:p>
          <a:p>
            <a:r>
              <a:rPr lang="en-US" dirty="0"/>
              <a:t>Indian Hills Community College in partnership with the original planning team repeats the summer youth EMT internship program with grant funding. Planners are hopeful this will be a sustainable project and a constant feeder into the paramedic program. </a:t>
            </a:r>
          </a:p>
          <a:p>
            <a:r>
              <a:rPr lang="en-US" dirty="0"/>
              <a:t>Board of Supervisors revisit topic of EMS. </a:t>
            </a:r>
          </a:p>
          <a:p>
            <a:r>
              <a:rPr lang="en-US" b="1" dirty="0"/>
              <a:t>EMA presents EMS Essential Service process to Board of Supervisors</a:t>
            </a:r>
            <a:r>
              <a:rPr lang="en-US" dirty="0"/>
              <a:t>, meets with local officials and stakeholders. </a:t>
            </a:r>
          </a:p>
          <a:p>
            <a:r>
              <a:rPr lang="en-US" dirty="0"/>
              <a:t>Wapello County EMS Association reviews draft Advisory Council list as recommendation to Board of Supervisors. </a:t>
            </a:r>
          </a:p>
          <a:p>
            <a:r>
              <a:rPr lang="en-US" dirty="0"/>
              <a:t>EMA to take lead on Essential Service work, coordinating the next steps. </a:t>
            </a:r>
          </a:p>
          <a:p>
            <a:endParaRPr lang="en-US" dirty="0"/>
          </a:p>
        </p:txBody>
      </p:sp>
    </p:spTree>
    <p:extLst>
      <p:ext uri="{BB962C8B-B14F-4D97-AF65-F5344CB8AC3E}">
        <p14:creationId xmlns:p14="http://schemas.microsoft.com/office/powerpoint/2010/main" val="132463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break! </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4000" dirty="0" smtClean="0"/>
              <a:t>What is the value of a human life?</a:t>
            </a:r>
            <a:r>
              <a:rPr lang="en-US" sz="4000" dirty="0" smtClean="0"/>
              <a:t> </a:t>
            </a:r>
            <a:endParaRPr lang="en-US" sz="4000" dirty="0"/>
          </a:p>
        </p:txBody>
      </p:sp>
    </p:spTree>
    <p:extLst>
      <p:ext uri="{BB962C8B-B14F-4D97-AF65-F5344CB8AC3E}">
        <p14:creationId xmlns:p14="http://schemas.microsoft.com/office/powerpoint/2010/main" val="1779741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is the task of </a:t>
            </a:r>
            <a:r>
              <a:rPr lang="en-US" sz="4000" dirty="0" smtClean="0"/>
              <a:t>the</a:t>
            </a:r>
            <a:br>
              <a:rPr lang="en-US" sz="4000" dirty="0" smtClean="0"/>
            </a:br>
            <a:r>
              <a:rPr lang="en-US" sz="4000" dirty="0" smtClean="0"/>
              <a:t> </a:t>
            </a:r>
            <a:r>
              <a:rPr lang="en-US" sz="4000" b="1" dirty="0"/>
              <a:t>Advisory Council</a:t>
            </a:r>
            <a:r>
              <a:rPr lang="en-US" sz="4000" dirty="0"/>
              <a:t>: </a:t>
            </a:r>
          </a:p>
        </p:txBody>
      </p:sp>
      <p:sp>
        <p:nvSpPr>
          <p:cNvPr id="3" name="Content Placeholder 2"/>
          <p:cNvSpPr>
            <a:spLocks noGrp="1"/>
          </p:cNvSpPr>
          <p:nvPr>
            <p:ph idx="1"/>
          </p:nvPr>
        </p:nvSpPr>
        <p:spPr/>
        <p:txBody>
          <a:bodyPr/>
          <a:lstStyle/>
          <a:p>
            <a:r>
              <a:rPr lang="en-US" dirty="0"/>
              <a:t>In collaboration and cooperation with the Wapello County EMS Association, the Advisory Council shall </a:t>
            </a:r>
            <a:r>
              <a:rPr lang="en-US" u="sng" dirty="0"/>
              <a:t>survey, analyze, and report</a:t>
            </a:r>
            <a:r>
              <a:rPr lang="en-US" dirty="0"/>
              <a:t> on the performance of the following segments of EMS in Wapello County:</a:t>
            </a:r>
          </a:p>
          <a:p>
            <a:pPr lvl="0"/>
            <a:r>
              <a:rPr lang="en-US" dirty="0"/>
              <a:t>Access to quality EMS by evaluating the structure, process, and outcome of EMS events.</a:t>
            </a:r>
          </a:p>
          <a:p>
            <a:pPr lvl="0"/>
            <a:r>
              <a:rPr lang="en-US" dirty="0"/>
              <a:t>Adequacy of system funding.</a:t>
            </a:r>
          </a:p>
          <a:p>
            <a:pPr lvl="0"/>
            <a:r>
              <a:rPr lang="en-US" dirty="0"/>
              <a:t>Appropriate resource utilization.</a:t>
            </a:r>
          </a:p>
          <a:p>
            <a:pPr lvl="0"/>
            <a:r>
              <a:rPr lang="en-US" dirty="0"/>
              <a:t>Reduction of the burden on the volunteer EMS providers.</a:t>
            </a:r>
          </a:p>
          <a:p>
            <a:pPr lvl="0"/>
            <a:r>
              <a:rPr lang="en-US" dirty="0"/>
              <a:t>Integration of EMS into the existing healthcare system.</a:t>
            </a:r>
          </a:p>
          <a:p>
            <a:pPr lvl="0"/>
            <a:r>
              <a:rPr lang="en-US" dirty="0"/>
              <a:t>Continuing Education and training to meet certification requirements are offered.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431" y="3358291"/>
            <a:ext cx="2771373" cy="1958437"/>
          </a:xfrm>
          <a:prstGeom prst="rect">
            <a:avLst/>
          </a:prstGeom>
        </p:spPr>
      </p:pic>
    </p:spTree>
    <p:extLst>
      <p:ext uri="{BB962C8B-B14F-4D97-AF65-F5344CB8AC3E}">
        <p14:creationId xmlns:p14="http://schemas.microsoft.com/office/powerpoint/2010/main" val="1758627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our community </a:t>
            </a:r>
            <a:r>
              <a:rPr lang="en-US" sz="4000" dirty="0" smtClean="0"/>
              <a:t>asking of </a:t>
            </a:r>
            <a:br>
              <a:rPr lang="en-US" sz="4000" dirty="0" smtClean="0"/>
            </a:br>
            <a:r>
              <a:rPr lang="en-US" sz="4000" dirty="0" smtClean="0"/>
              <a:t>EMS</a:t>
            </a:r>
            <a:r>
              <a:rPr lang="en-US" sz="4000" dirty="0"/>
              <a:t>? </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108364" y="1828800"/>
            <a:ext cx="6920306" cy="4366054"/>
          </a:xfrm>
          <a:prstGeom prst="rect">
            <a:avLst/>
          </a:prstGeom>
        </p:spPr>
      </p:pic>
    </p:spTree>
    <p:extLst>
      <p:ext uri="{BB962C8B-B14F-4D97-AF65-F5344CB8AC3E}">
        <p14:creationId xmlns:p14="http://schemas.microsoft.com/office/powerpoint/2010/main" val="1635660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213" y="503238"/>
            <a:ext cx="9692640" cy="1325562"/>
          </a:xfrm>
        </p:spPr>
        <p:txBody>
          <a:bodyPr>
            <a:normAutofit/>
          </a:bodyPr>
          <a:lstStyle/>
          <a:p>
            <a:r>
              <a:rPr lang="en-US" sz="3600" b="1" dirty="0"/>
              <a:t>What are some of our current system gaps according to the system standards? </a:t>
            </a:r>
            <a:endParaRPr lang="en-US" sz="3600" dirty="0"/>
          </a:p>
        </p:txBody>
      </p:sp>
      <p:sp>
        <p:nvSpPr>
          <p:cNvPr id="3" name="Content Placeholder 2"/>
          <p:cNvSpPr>
            <a:spLocks noGrp="1"/>
          </p:cNvSpPr>
          <p:nvPr>
            <p:ph idx="1"/>
          </p:nvPr>
        </p:nvSpPr>
        <p:spPr>
          <a:xfrm>
            <a:off x="1261872" y="1993557"/>
            <a:ext cx="8595360" cy="4761470"/>
          </a:xfrm>
        </p:spPr>
        <p:txBody>
          <a:bodyPr>
            <a:normAutofit/>
          </a:bodyPr>
          <a:lstStyle/>
          <a:p>
            <a:pPr lvl="1"/>
            <a:r>
              <a:rPr lang="en-US" sz="2000" dirty="0"/>
              <a:t>Section 1 System Organization &amp; Management</a:t>
            </a:r>
          </a:p>
          <a:p>
            <a:pPr lvl="2"/>
            <a:r>
              <a:rPr lang="en-US" sz="1800" dirty="0"/>
              <a:t>We do not have a true county-wide system which creates lack of consistency and quality, duplicates efforts, and is not cost efficient. </a:t>
            </a:r>
            <a:endParaRPr lang="en-US" sz="1800" dirty="0" smtClean="0"/>
          </a:p>
          <a:p>
            <a:pPr lvl="2"/>
            <a:endParaRPr lang="en-US" sz="1800" dirty="0"/>
          </a:p>
          <a:p>
            <a:pPr lvl="1"/>
            <a:r>
              <a:rPr lang="en-US" sz="2000" dirty="0"/>
              <a:t>Section 2 Staffing and Training </a:t>
            </a:r>
          </a:p>
          <a:p>
            <a:pPr lvl="2"/>
            <a:r>
              <a:rPr lang="en-US" sz="1800" dirty="0"/>
              <a:t>Primary transport agency struggles to keep full-time lines filled and periodically does not have enough staff to have an adequate number of crews </a:t>
            </a:r>
          </a:p>
          <a:p>
            <a:pPr lvl="2"/>
            <a:r>
              <a:rPr lang="en-US" sz="1800" dirty="0"/>
              <a:t>Profession-wide issue of recruiting new talent into the career. Average career length is 5 years. Often a starting point to a healthcare continuum career. </a:t>
            </a:r>
            <a:endParaRPr lang="en-US" sz="1800" dirty="0" smtClean="0"/>
          </a:p>
          <a:p>
            <a:pPr lvl="2"/>
            <a:endParaRPr lang="en-US" sz="1800" dirty="0"/>
          </a:p>
          <a:p>
            <a:pPr lvl="1"/>
            <a:r>
              <a:rPr lang="en-US" sz="2000" dirty="0"/>
              <a:t>Section 3 Communications</a:t>
            </a:r>
          </a:p>
          <a:p>
            <a:pPr lvl="2"/>
            <a:r>
              <a:rPr lang="en-US" sz="1800" dirty="0"/>
              <a:t>911 centers do not offer any sort of caller assistance such as CPR-T or EMD. </a:t>
            </a:r>
          </a:p>
        </p:txBody>
      </p:sp>
    </p:spTree>
    <p:extLst>
      <p:ext uri="{BB962C8B-B14F-4D97-AF65-F5344CB8AC3E}">
        <p14:creationId xmlns:p14="http://schemas.microsoft.com/office/powerpoint/2010/main" val="1706443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690880"/>
            <a:ext cx="8595360" cy="5489257"/>
          </a:xfrm>
        </p:spPr>
        <p:txBody>
          <a:bodyPr/>
          <a:lstStyle/>
          <a:p>
            <a:pPr lvl="1"/>
            <a:r>
              <a:rPr lang="en-US" sz="2000" dirty="0"/>
              <a:t>Section 4 Response &amp; Transportation </a:t>
            </a:r>
          </a:p>
          <a:p>
            <a:pPr lvl="2"/>
            <a:r>
              <a:rPr lang="en-US" sz="1800" dirty="0"/>
              <a:t>Ambulance fleet is in need of upgrade. High mileage units are in use and are a cost burden</a:t>
            </a:r>
            <a:r>
              <a:rPr lang="en-US" sz="1800" dirty="0" smtClean="0"/>
              <a:t>.</a:t>
            </a:r>
          </a:p>
          <a:p>
            <a:pPr marL="548640" lvl="2" indent="0">
              <a:buNone/>
            </a:pPr>
            <a:r>
              <a:rPr lang="en-US" sz="1800" dirty="0" smtClean="0"/>
              <a:t> </a:t>
            </a:r>
            <a:endParaRPr lang="en-US" sz="1800" dirty="0"/>
          </a:p>
          <a:p>
            <a:pPr lvl="1"/>
            <a:r>
              <a:rPr lang="en-US" sz="2000" dirty="0"/>
              <a:t>Section 5 Facilities/Critical Care </a:t>
            </a:r>
            <a:endParaRPr lang="en-US" sz="2000" dirty="0" smtClean="0"/>
          </a:p>
          <a:p>
            <a:pPr lvl="1"/>
            <a:endParaRPr lang="en-US" sz="2000" dirty="0"/>
          </a:p>
          <a:p>
            <a:pPr lvl="1"/>
            <a:r>
              <a:rPr lang="en-US" sz="2000" dirty="0"/>
              <a:t>Section 6 Data Collection/System Evaluation </a:t>
            </a:r>
          </a:p>
          <a:p>
            <a:pPr lvl="2"/>
            <a:r>
              <a:rPr lang="en-US" sz="1800" dirty="0"/>
              <a:t>Consistent data collection processes are not being utilized causing disagreement on data points. Consistent data is the base for making good system decisions. </a:t>
            </a:r>
            <a:endParaRPr lang="en-US" sz="1800" dirty="0" smtClean="0"/>
          </a:p>
          <a:p>
            <a:pPr lvl="2"/>
            <a:endParaRPr lang="en-US" sz="1800" dirty="0"/>
          </a:p>
          <a:p>
            <a:pPr lvl="1"/>
            <a:r>
              <a:rPr lang="en-US" sz="2000" dirty="0"/>
              <a:t>Section 7 Public Information &amp; Education </a:t>
            </a:r>
          </a:p>
          <a:p>
            <a:pPr lvl="2"/>
            <a:r>
              <a:rPr lang="en-US" sz="1800" dirty="0"/>
              <a:t>System performance is not reported to the </a:t>
            </a:r>
            <a:r>
              <a:rPr lang="en-US" sz="1800" dirty="0" smtClean="0"/>
              <a:t>public</a:t>
            </a:r>
          </a:p>
          <a:p>
            <a:pPr marL="548640" lvl="2" indent="0">
              <a:buNone/>
            </a:pPr>
            <a:r>
              <a:rPr lang="en-US" sz="1800" dirty="0" smtClean="0"/>
              <a:t> </a:t>
            </a:r>
            <a:endParaRPr lang="en-US" sz="1800" dirty="0"/>
          </a:p>
          <a:p>
            <a:pPr lvl="1"/>
            <a:r>
              <a:rPr lang="en-US" sz="2000" dirty="0"/>
              <a:t>Section 8 Disaster Medical Response </a:t>
            </a:r>
          </a:p>
          <a:p>
            <a:pPr lvl="2"/>
            <a:r>
              <a:rPr lang="en-US" sz="1800" dirty="0"/>
              <a:t>Our system gaps leaves us vulnerable to adequately responding to surge needs </a:t>
            </a:r>
          </a:p>
          <a:p>
            <a:endParaRPr lang="en-US" dirty="0"/>
          </a:p>
        </p:txBody>
      </p:sp>
    </p:spTree>
    <p:extLst>
      <p:ext uri="{BB962C8B-B14F-4D97-AF65-F5344CB8AC3E}">
        <p14:creationId xmlns:p14="http://schemas.microsoft.com/office/powerpoint/2010/main" val="668102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560" y="548640"/>
            <a:ext cx="9938512" cy="1300479"/>
          </a:xfrm>
        </p:spPr>
        <p:txBody>
          <a:bodyPr>
            <a:normAutofit fontScale="90000"/>
          </a:bodyPr>
          <a:lstStyle/>
          <a:p>
            <a:r>
              <a:rPr lang="en-US" dirty="0" smtClean="0"/>
              <a:t>Situation: </a:t>
            </a:r>
            <a:br>
              <a:rPr lang="en-US" dirty="0" smtClean="0"/>
            </a:br>
            <a:r>
              <a:rPr lang="en-US" b="1" dirty="0" smtClean="0"/>
              <a:t>EMS is </a:t>
            </a:r>
            <a:r>
              <a:rPr lang="en-US" sz="4900" b="1" dirty="0" smtClean="0">
                <a:solidFill>
                  <a:srgbClr val="FF0000"/>
                </a:solidFill>
              </a:rPr>
              <a:t>NOT</a:t>
            </a:r>
            <a:r>
              <a:rPr lang="en-US" b="1" dirty="0" smtClean="0"/>
              <a:t> required or guaranteed</a:t>
            </a:r>
            <a:endParaRPr lang="en-US" dirty="0"/>
          </a:p>
        </p:txBody>
      </p:sp>
      <p:pic>
        <p:nvPicPr>
          <p:cNvPr id="4098" name="Picture 2" descr="What to expect when you call an ambulance | Cape Cod Health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533" y="2022113"/>
            <a:ext cx="6607175" cy="3578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6560" y="5892800"/>
            <a:ext cx="7467600" cy="369332"/>
          </a:xfrm>
          <a:prstGeom prst="rect">
            <a:avLst/>
          </a:prstGeom>
          <a:noFill/>
        </p:spPr>
        <p:txBody>
          <a:bodyPr wrap="square" rtlCol="0">
            <a:spAutoFit/>
          </a:bodyPr>
          <a:lstStyle/>
          <a:p>
            <a:pPr algn="ctr"/>
            <a:r>
              <a:rPr lang="en-US" dirty="0" smtClean="0"/>
              <a:t>Is that good enough for your family? </a:t>
            </a:r>
            <a:endParaRPr lang="en-US" dirty="0"/>
          </a:p>
        </p:txBody>
      </p:sp>
    </p:spTree>
    <p:extLst>
      <p:ext uri="{BB962C8B-B14F-4D97-AF65-F5344CB8AC3E}">
        <p14:creationId xmlns:p14="http://schemas.microsoft.com/office/powerpoint/2010/main" val="777065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38110"/>
          </a:xfrm>
        </p:spPr>
        <p:txBody>
          <a:bodyPr>
            <a:noAutofit/>
          </a:bodyPr>
          <a:lstStyle/>
          <a:p>
            <a:r>
              <a:rPr lang="en-US" sz="4000" dirty="0"/>
              <a:t>What does EMS cost?</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880803" y="1392461"/>
            <a:ext cx="6648792" cy="3530781"/>
          </a:xfrm>
          <a:prstGeom prst="rect">
            <a:avLst/>
          </a:prstGeom>
        </p:spPr>
      </p:pic>
      <p:sp>
        <p:nvSpPr>
          <p:cNvPr id="5" name="Rectangle 4"/>
          <p:cNvSpPr/>
          <p:nvPr/>
        </p:nvSpPr>
        <p:spPr>
          <a:xfrm>
            <a:off x="1261872" y="5211833"/>
            <a:ext cx="8147222" cy="388696"/>
          </a:xfrm>
          <a:prstGeom prst="rect">
            <a:avLst/>
          </a:prstGeom>
        </p:spPr>
        <p:txBody>
          <a:bodyPr wrap="square">
            <a:spAutoFit/>
          </a:bodyPr>
          <a:lstStyle/>
          <a:p>
            <a:pPr marL="228600" marR="0">
              <a:lnSpc>
                <a:spcPct val="107000"/>
              </a:lnSpc>
              <a:spcBef>
                <a:spcPts val="200"/>
              </a:spcBef>
              <a:spcAft>
                <a:spcPts val="0"/>
              </a:spcAft>
            </a:pPr>
            <a:r>
              <a:rPr lang="en-US"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Equipment &amp; Personnel   (age-old problems, as the historical timeline points out)</a:t>
            </a:r>
            <a:endParaRPr lang="en-US"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934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13397"/>
          </a:xfrm>
        </p:spPr>
        <p:txBody>
          <a:bodyPr>
            <a:normAutofit/>
          </a:bodyPr>
          <a:lstStyle/>
          <a:p>
            <a:r>
              <a:rPr lang="en-US" sz="4000" dirty="0" smtClean="0"/>
              <a:t>Our county’s payer mix</a:t>
            </a:r>
            <a:endParaRPr lang="en-US" sz="4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281881" y="1606379"/>
            <a:ext cx="6425513" cy="4135394"/>
          </a:xfrm>
          <a:prstGeom prst="rect">
            <a:avLst/>
          </a:prstGeom>
        </p:spPr>
      </p:pic>
    </p:spTree>
    <p:extLst>
      <p:ext uri="{BB962C8B-B14F-4D97-AF65-F5344CB8AC3E}">
        <p14:creationId xmlns:p14="http://schemas.microsoft.com/office/powerpoint/2010/main" val="2326195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break! </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600" dirty="0" smtClean="0"/>
              <a:t>Have you ever been in a car accident?</a:t>
            </a:r>
            <a:endParaRPr lang="en-US" sz="3600" dirty="0"/>
          </a:p>
        </p:txBody>
      </p:sp>
    </p:spTree>
    <p:extLst>
      <p:ext uri="{BB962C8B-B14F-4D97-AF65-F5344CB8AC3E}">
        <p14:creationId xmlns:p14="http://schemas.microsoft.com/office/powerpoint/2010/main" val="2283611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2360964"/>
          </a:xfrm>
        </p:spPr>
        <p:txBody>
          <a:bodyPr>
            <a:normAutofit/>
          </a:bodyPr>
          <a:lstStyle/>
          <a:p>
            <a:r>
              <a:rPr lang="en-US" sz="3600" dirty="0" smtClean="0"/>
              <a:t>Recommendations: </a:t>
            </a:r>
            <a:br>
              <a:rPr lang="en-US" sz="3600" dirty="0" smtClean="0"/>
            </a:br>
            <a:r>
              <a:rPr lang="en-US" sz="3600" dirty="0"/>
              <a:t/>
            </a:r>
            <a:br>
              <a:rPr lang="en-US" sz="3600" dirty="0"/>
            </a:br>
            <a:r>
              <a:rPr lang="en-US" sz="3600" dirty="0" smtClean="0"/>
              <a:t>to </a:t>
            </a:r>
            <a:r>
              <a:rPr lang="en-US" sz="3600" dirty="0"/>
              <a:t>the Board of Supervisors </a:t>
            </a:r>
            <a:r>
              <a:rPr lang="en-US" sz="3600" dirty="0" smtClean="0"/>
              <a:t/>
            </a:r>
            <a:br>
              <a:rPr lang="en-US" sz="3600" dirty="0" smtClean="0"/>
            </a:br>
            <a:r>
              <a:rPr lang="en-US" sz="3600" dirty="0" smtClean="0"/>
              <a:t>is </a:t>
            </a:r>
            <a:r>
              <a:rPr lang="en-US" sz="3600" dirty="0"/>
              <a:t>the result of the Essential Service </a:t>
            </a:r>
            <a:r>
              <a:rPr lang="en-US" sz="3600" u="sng" dirty="0"/>
              <a:t>Process:</a:t>
            </a:r>
            <a:r>
              <a:rPr lang="en-US" sz="3600" dirty="0"/>
              <a:t> </a:t>
            </a:r>
          </a:p>
        </p:txBody>
      </p:sp>
      <p:sp>
        <p:nvSpPr>
          <p:cNvPr id="3" name="Content Placeholder 2"/>
          <p:cNvSpPr>
            <a:spLocks noGrp="1"/>
          </p:cNvSpPr>
          <p:nvPr>
            <p:ph idx="1"/>
          </p:nvPr>
        </p:nvSpPr>
        <p:spPr>
          <a:xfrm>
            <a:off x="1261872" y="3072715"/>
            <a:ext cx="8595360" cy="3336324"/>
          </a:xfrm>
        </p:spPr>
        <p:txBody>
          <a:bodyPr/>
          <a:lstStyle/>
          <a:p>
            <a:pPr marL="617220" lvl="1" indent="-342900">
              <a:buClr>
                <a:schemeClr val="tx1"/>
              </a:buClr>
              <a:buFont typeface="+mj-lt"/>
              <a:buAutoNum type="arabicPeriod"/>
            </a:pPr>
            <a:r>
              <a:rPr lang="en-US" dirty="0" smtClean="0">
                <a:solidFill>
                  <a:schemeClr val="tx1"/>
                </a:solidFill>
              </a:rPr>
              <a:t>Board </a:t>
            </a:r>
            <a:r>
              <a:rPr lang="en-US" dirty="0">
                <a:solidFill>
                  <a:schemeClr val="tx1"/>
                </a:solidFill>
              </a:rPr>
              <a:t>of Supervisors </a:t>
            </a:r>
            <a:r>
              <a:rPr lang="en-US" b="1" dirty="0">
                <a:solidFill>
                  <a:schemeClr val="tx1"/>
                </a:solidFill>
              </a:rPr>
              <a:t>recognize need</a:t>
            </a:r>
            <a:r>
              <a:rPr lang="en-US" dirty="0">
                <a:solidFill>
                  <a:schemeClr val="tx1"/>
                </a:solidFill>
              </a:rPr>
              <a:t> and discuss (Jan 14) </a:t>
            </a:r>
          </a:p>
          <a:p>
            <a:pPr marL="617220" lvl="1" indent="-342900">
              <a:buClr>
                <a:schemeClr val="tx1"/>
              </a:buClr>
              <a:buFont typeface="+mj-lt"/>
              <a:buAutoNum type="arabicPeriod"/>
            </a:pPr>
            <a:r>
              <a:rPr lang="en-US" b="1" dirty="0">
                <a:solidFill>
                  <a:schemeClr val="tx1"/>
                </a:solidFill>
              </a:rPr>
              <a:t>Resolution</a:t>
            </a:r>
            <a:r>
              <a:rPr lang="en-US" dirty="0">
                <a:solidFill>
                  <a:schemeClr val="tx1"/>
                </a:solidFill>
              </a:rPr>
              <a:t> introduced (Jan 28) and approved for publication of 60-day notice (Feb 1) </a:t>
            </a:r>
          </a:p>
          <a:p>
            <a:pPr marL="617220" lvl="1" indent="-342900">
              <a:buClr>
                <a:schemeClr val="tx1"/>
              </a:buClr>
              <a:buFont typeface="+mj-lt"/>
              <a:buAutoNum type="arabicPeriod"/>
            </a:pPr>
            <a:r>
              <a:rPr lang="en-US" b="1" dirty="0">
                <a:solidFill>
                  <a:schemeClr val="tx1"/>
                </a:solidFill>
              </a:rPr>
              <a:t>Resolution</a:t>
            </a:r>
            <a:r>
              <a:rPr lang="en-US" dirty="0">
                <a:solidFill>
                  <a:schemeClr val="tx1"/>
                </a:solidFill>
              </a:rPr>
              <a:t> read three times (Apr 8, Apr 22, May 6) </a:t>
            </a:r>
          </a:p>
          <a:p>
            <a:pPr marL="617220" lvl="1" indent="-342900">
              <a:buClr>
                <a:schemeClr val="tx1"/>
              </a:buClr>
              <a:buFont typeface="+mj-lt"/>
              <a:buAutoNum type="arabicPeriod"/>
            </a:pPr>
            <a:r>
              <a:rPr lang="en-US" b="1" dirty="0">
                <a:solidFill>
                  <a:schemeClr val="tx1"/>
                </a:solidFill>
              </a:rPr>
              <a:t>Advisory Council </a:t>
            </a:r>
            <a:r>
              <a:rPr lang="en-US" dirty="0">
                <a:solidFill>
                  <a:schemeClr val="tx1"/>
                </a:solidFill>
              </a:rPr>
              <a:t>appointed (May 6) </a:t>
            </a:r>
          </a:p>
          <a:p>
            <a:pPr marL="617220" lvl="1" indent="-342900">
              <a:buClr>
                <a:schemeClr val="tx1"/>
              </a:buClr>
              <a:buFont typeface="+mj-lt"/>
              <a:buAutoNum type="arabicPeriod"/>
            </a:pPr>
            <a:r>
              <a:rPr lang="en-US" b="1" dirty="0">
                <a:solidFill>
                  <a:schemeClr val="tx1"/>
                </a:solidFill>
              </a:rPr>
              <a:t>Advisory Council</a:t>
            </a:r>
            <a:r>
              <a:rPr lang="en-US" dirty="0">
                <a:solidFill>
                  <a:schemeClr val="tx1"/>
                </a:solidFill>
              </a:rPr>
              <a:t> studies issues and develops recommendations (Summer 2025) </a:t>
            </a:r>
          </a:p>
          <a:p>
            <a:pPr marL="617220" lvl="1" indent="-342900">
              <a:buClr>
                <a:schemeClr val="tx1"/>
              </a:buClr>
              <a:buFont typeface="+mj-lt"/>
              <a:buAutoNum type="arabicPeriod"/>
            </a:pPr>
            <a:r>
              <a:rPr lang="en-US" b="1" dirty="0">
                <a:solidFill>
                  <a:schemeClr val="tx1"/>
                </a:solidFill>
              </a:rPr>
              <a:t>Advisory Council </a:t>
            </a:r>
            <a:r>
              <a:rPr lang="en-US" dirty="0">
                <a:solidFill>
                  <a:schemeClr val="tx1"/>
                </a:solidFill>
              </a:rPr>
              <a:t>presents </a:t>
            </a:r>
            <a:r>
              <a:rPr lang="en-US" b="1" dirty="0">
                <a:solidFill>
                  <a:schemeClr val="tx1"/>
                </a:solidFill>
              </a:rPr>
              <a:t>recommendations </a:t>
            </a:r>
            <a:r>
              <a:rPr lang="en-US" dirty="0">
                <a:solidFill>
                  <a:schemeClr val="tx1"/>
                </a:solidFill>
              </a:rPr>
              <a:t>to Board of Supervisors (Fall 2025) </a:t>
            </a:r>
          </a:p>
          <a:p>
            <a:pPr marL="617220" lvl="1" indent="-342900">
              <a:buClr>
                <a:schemeClr val="tx1"/>
              </a:buClr>
              <a:buFont typeface="+mj-lt"/>
              <a:buAutoNum type="arabicPeriod"/>
            </a:pPr>
            <a:r>
              <a:rPr lang="en-US" b="1" dirty="0">
                <a:solidFill>
                  <a:schemeClr val="tx1"/>
                </a:solidFill>
              </a:rPr>
              <a:t>Proposal </a:t>
            </a:r>
            <a:r>
              <a:rPr lang="en-US" dirty="0">
                <a:solidFill>
                  <a:schemeClr val="tx1"/>
                </a:solidFill>
              </a:rPr>
              <a:t>may be presented to the voters by the Board of Supervisors (TBD) </a:t>
            </a:r>
          </a:p>
          <a:p>
            <a:endParaRPr lang="en-US" dirty="0"/>
          </a:p>
        </p:txBody>
      </p:sp>
    </p:spTree>
    <p:extLst>
      <p:ext uri="{BB962C8B-B14F-4D97-AF65-F5344CB8AC3E}">
        <p14:creationId xmlns:p14="http://schemas.microsoft.com/office/powerpoint/2010/main" val="2957411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t>
            </a:r>
            <a:endParaRPr lang="en-US" dirty="0"/>
          </a:p>
        </p:txBody>
      </p:sp>
      <p:sp>
        <p:nvSpPr>
          <p:cNvPr id="3" name="Content Placeholder 2"/>
          <p:cNvSpPr>
            <a:spLocks noGrp="1"/>
          </p:cNvSpPr>
          <p:nvPr>
            <p:ph idx="1"/>
          </p:nvPr>
        </p:nvSpPr>
        <p:spPr/>
        <p:txBody>
          <a:bodyPr/>
          <a:lstStyle/>
          <a:p>
            <a:pPr marL="0" indent="0">
              <a:buNone/>
            </a:pPr>
            <a:r>
              <a:rPr lang="en-US" sz="2000" dirty="0" smtClean="0"/>
              <a:t>A website will be published soon with all of the EMS background information that is part of our county’s EMS Essential Service work at </a:t>
            </a:r>
          </a:p>
          <a:p>
            <a:pPr marL="0" indent="0" algn="ctr">
              <a:buNone/>
            </a:pPr>
            <a:r>
              <a:rPr lang="en-US" sz="3600" b="1" dirty="0" smtClean="0"/>
              <a:t>www.wapelloready.org/ems</a:t>
            </a:r>
            <a:r>
              <a:rPr lang="en-US" b="1" dirty="0" smtClean="0"/>
              <a:t> </a:t>
            </a:r>
          </a:p>
          <a:p>
            <a:pPr marL="0" indent="0" algn="ctr">
              <a:buNone/>
            </a:pPr>
            <a:endParaRPr lang="en-US" dirty="0"/>
          </a:p>
          <a:p>
            <a:pPr marL="0" indent="0">
              <a:buNone/>
            </a:pPr>
            <a:r>
              <a:rPr lang="en-US" sz="2400" dirty="0" smtClean="0"/>
              <a:t>Questions are welcomed and encouraged. </a:t>
            </a:r>
          </a:p>
          <a:p>
            <a:pPr marL="0" indent="0">
              <a:buNone/>
            </a:pPr>
            <a:endParaRPr lang="en-US" sz="2400" dirty="0"/>
          </a:p>
          <a:p>
            <a:pPr marL="0" indent="0">
              <a:buNone/>
            </a:pPr>
            <a:r>
              <a:rPr lang="en-US" sz="2400" dirty="0" smtClean="0"/>
              <a:t>Thank You to all our speakers this evening!</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392" y="4419600"/>
            <a:ext cx="2098040" cy="2098040"/>
          </a:xfrm>
          <a:prstGeom prst="rect">
            <a:avLst/>
          </a:prstGeom>
        </p:spPr>
      </p:pic>
    </p:spTree>
    <p:extLst>
      <p:ext uri="{BB962C8B-B14F-4D97-AF65-F5344CB8AC3E}">
        <p14:creationId xmlns:p14="http://schemas.microsoft.com/office/powerpoint/2010/main" val="96666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22781"/>
          </a:xfrm>
        </p:spPr>
        <p:txBody>
          <a:bodyPr>
            <a:normAutofit/>
          </a:bodyPr>
          <a:lstStyle/>
          <a:p>
            <a:pPr marL="0" indent="0"/>
            <a:r>
              <a:rPr lang="en-US" sz="3600" b="1" dirty="0"/>
              <a:t>Service Providers</a:t>
            </a:r>
            <a:r>
              <a:rPr lang="en-US" sz="3200" b="1" dirty="0"/>
              <a:t> </a:t>
            </a:r>
            <a:r>
              <a:rPr lang="en-US" sz="3200" dirty="0"/>
              <a:t>need </a:t>
            </a:r>
            <a:r>
              <a:rPr lang="en-US" sz="3200" u="sng" dirty="0"/>
              <a:t>financial support</a:t>
            </a:r>
            <a:r>
              <a:rPr lang="en-US" sz="3200" dirty="0"/>
              <a:t> </a:t>
            </a:r>
            <a:r>
              <a:rPr lang="en-US" sz="3200" dirty="0" smtClean="0"/>
              <a:t>–</a:t>
            </a:r>
            <a:endParaRPr lang="en-US" sz="3200" dirty="0"/>
          </a:p>
        </p:txBody>
      </p:sp>
      <p:sp>
        <p:nvSpPr>
          <p:cNvPr id="3" name="Content Placeholder 2"/>
          <p:cNvSpPr>
            <a:spLocks noGrp="1"/>
          </p:cNvSpPr>
          <p:nvPr>
            <p:ph sz="half" idx="1"/>
          </p:nvPr>
        </p:nvSpPr>
        <p:spPr>
          <a:xfrm>
            <a:off x="1261872" y="1120347"/>
            <a:ext cx="4480560" cy="4219532"/>
          </a:xfrm>
        </p:spPr>
        <p:txBody>
          <a:bodyPr/>
          <a:lstStyle/>
          <a:p>
            <a:r>
              <a:rPr lang="en-US" dirty="0"/>
              <a:t>Non-transport services (all fire-based): </a:t>
            </a:r>
          </a:p>
          <a:p>
            <a:pPr lvl="1"/>
            <a:r>
              <a:rPr lang="en-US" dirty="0"/>
              <a:t>Agency Fire &amp; Rescue</a:t>
            </a:r>
          </a:p>
          <a:p>
            <a:pPr lvl="1"/>
            <a:r>
              <a:rPr lang="en-US" dirty="0"/>
              <a:t>Eldon Fire &amp; Rescue </a:t>
            </a:r>
          </a:p>
          <a:p>
            <a:pPr lvl="1"/>
            <a:r>
              <a:rPr lang="en-US" dirty="0"/>
              <a:t>Ottumwa Fire &amp; Rescue </a:t>
            </a:r>
          </a:p>
          <a:p>
            <a:pPr lvl="1"/>
            <a:r>
              <a:rPr lang="en-US" dirty="0"/>
              <a:t>Wapello County Rural Fire &amp; Rescue </a:t>
            </a:r>
          </a:p>
          <a:p>
            <a:r>
              <a:rPr lang="en-US" dirty="0"/>
              <a:t>Non-transport services (independent): </a:t>
            </a:r>
          </a:p>
          <a:p>
            <a:pPr lvl="1"/>
            <a:r>
              <a:rPr lang="en-US" dirty="0"/>
              <a:t>Hedrick QRS </a:t>
            </a:r>
          </a:p>
          <a:p>
            <a:r>
              <a:rPr lang="en-US" dirty="0"/>
              <a:t>Transport services: </a:t>
            </a:r>
          </a:p>
          <a:p>
            <a:pPr lvl="1"/>
            <a:r>
              <a:rPr lang="en-US" dirty="0"/>
              <a:t>Blakesburg Fire &amp; Rescue</a:t>
            </a:r>
          </a:p>
          <a:p>
            <a:pPr lvl="1"/>
            <a:r>
              <a:rPr lang="en-US" dirty="0"/>
              <a:t>Ottumwa Regional Mobile Intensive Care Services (ORMICS)</a:t>
            </a:r>
          </a:p>
        </p:txBody>
      </p:sp>
      <p:sp>
        <p:nvSpPr>
          <p:cNvPr id="4" name="Content Placeholder 3"/>
          <p:cNvSpPr>
            <a:spLocks noGrp="1"/>
          </p:cNvSpPr>
          <p:nvPr>
            <p:ph sz="half" idx="2"/>
          </p:nvPr>
        </p:nvSpPr>
        <p:spPr>
          <a:xfrm>
            <a:off x="6035864" y="1120346"/>
            <a:ext cx="4480560" cy="4351337"/>
          </a:xfrm>
        </p:spPr>
        <p:txBody>
          <a:bodyPr/>
          <a:lstStyle/>
          <a:p>
            <a:r>
              <a:rPr lang="en-US" dirty="0"/>
              <a:t>Fire department only response for cardiac and trauma: </a:t>
            </a:r>
          </a:p>
          <a:p>
            <a:pPr lvl="1"/>
            <a:r>
              <a:rPr lang="en-US" dirty="0"/>
              <a:t>Eddyville Fire </a:t>
            </a:r>
          </a:p>
          <a:p>
            <a:r>
              <a:rPr lang="en-US" dirty="0"/>
              <a:t>Law Enforcement response for cardiac and trauma: </a:t>
            </a:r>
          </a:p>
          <a:p>
            <a:pPr lvl="1"/>
            <a:r>
              <a:rPr lang="en-US" dirty="0"/>
              <a:t>Ottumwa Police Department</a:t>
            </a:r>
          </a:p>
          <a:p>
            <a:pPr lvl="1"/>
            <a:r>
              <a:rPr lang="en-US" dirty="0"/>
              <a:t>Wapello County Sheriff’s Office</a:t>
            </a:r>
          </a:p>
          <a:p>
            <a:endParaRPr lang="en-US" dirty="0"/>
          </a:p>
        </p:txBody>
      </p:sp>
      <p:sp>
        <p:nvSpPr>
          <p:cNvPr id="5" name="Rectangle 4"/>
          <p:cNvSpPr/>
          <p:nvPr/>
        </p:nvSpPr>
        <p:spPr>
          <a:xfrm>
            <a:off x="1306439" y="5191597"/>
            <a:ext cx="9165419" cy="1200329"/>
          </a:xfrm>
          <a:prstGeom prst="rect">
            <a:avLst/>
          </a:prstGeom>
          <a:ln w="12700">
            <a:solidFill>
              <a:schemeClr val="tx1"/>
            </a:solidFill>
          </a:ln>
        </p:spPr>
        <p:txBody>
          <a:bodyPr wrap="square">
            <a:spAutoFit/>
          </a:bodyPr>
          <a:lstStyle/>
          <a:p>
            <a:pPr marL="285750" indent="-285750">
              <a:buFont typeface="Arial" panose="020B0604020202020204" pitchFamily="34" charset="0"/>
              <a:buChar char="•"/>
            </a:pPr>
            <a:r>
              <a:rPr lang="en-US" dirty="0"/>
              <a:t>Fire-based services are using funds intended for fire protection, which is inadequate </a:t>
            </a:r>
          </a:p>
          <a:p>
            <a:pPr marL="285750" indent="-285750">
              <a:spcAft>
                <a:spcPts val="600"/>
              </a:spcAft>
              <a:buFont typeface="Arial" panose="020B0604020202020204" pitchFamily="34" charset="0"/>
              <a:buChar char="•"/>
            </a:pPr>
            <a:r>
              <a:rPr lang="en-US" dirty="0"/>
              <a:t>Transport services are billing patients which in our county 78% are on government programs which do not fully reimburse costs. </a:t>
            </a:r>
          </a:p>
        </p:txBody>
      </p:sp>
    </p:spTree>
    <p:extLst>
      <p:ext uri="{BB962C8B-B14F-4D97-AF65-F5344CB8AC3E}">
        <p14:creationId xmlns:p14="http://schemas.microsoft.com/office/powerpoint/2010/main" val="3874101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0752" y="447040"/>
            <a:ext cx="8595360" cy="6096000"/>
          </a:xfrm>
        </p:spPr>
        <p:txBody>
          <a:bodyPr>
            <a:normAutofit lnSpcReduction="10000"/>
          </a:bodyPr>
          <a:lstStyle/>
          <a:p>
            <a:pPr marL="0" indent="0">
              <a:spcAft>
                <a:spcPts val="600"/>
              </a:spcAft>
              <a:buNone/>
            </a:pPr>
            <a:endParaRPr lang="en-US" dirty="0" smtClean="0"/>
          </a:p>
          <a:p>
            <a:pPr marL="0" indent="0">
              <a:buNone/>
            </a:pPr>
            <a:r>
              <a:rPr lang="en-US" sz="3600" b="1" dirty="0" smtClean="0"/>
              <a:t>Families</a:t>
            </a:r>
            <a:r>
              <a:rPr lang="en-US" sz="2400" dirty="0" smtClean="0"/>
              <a:t> </a:t>
            </a:r>
            <a:r>
              <a:rPr lang="en-US" sz="2800" dirty="0"/>
              <a:t>need a </a:t>
            </a:r>
            <a:r>
              <a:rPr lang="en-US" sz="2800" u="sng" dirty="0"/>
              <a:t>guaranteed service </a:t>
            </a:r>
            <a:r>
              <a:rPr lang="en-US" sz="2800" dirty="0" smtClean="0"/>
              <a:t>for emergency care and transport as part of their healthcare options </a:t>
            </a:r>
          </a:p>
          <a:p>
            <a:pPr marL="0" indent="0">
              <a:buNone/>
            </a:pPr>
            <a:endParaRPr lang="en-US" sz="1400" dirty="0"/>
          </a:p>
          <a:p>
            <a:pPr marL="0" indent="0">
              <a:buNone/>
            </a:pPr>
            <a:r>
              <a:rPr lang="en-US" sz="3600" b="1" dirty="0" smtClean="0"/>
              <a:t>Communities</a:t>
            </a:r>
            <a:r>
              <a:rPr lang="en-US" sz="2400" dirty="0" smtClean="0"/>
              <a:t> </a:t>
            </a:r>
            <a:r>
              <a:rPr lang="en-US" sz="2800" dirty="0"/>
              <a:t>need a </a:t>
            </a:r>
            <a:r>
              <a:rPr lang="en-US" sz="2800" u="sng" dirty="0"/>
              <a:t>contract</a:t>
            </a:r>
            <a:r>
              <a:rPr lang="en-US" sz="2800" dirty="0"/>
              <a:t> with </a:t>
            </a:r>
            <a:r>
              <a:rPr lang="en-US" sz="2800" dirty="0" smtClean="0"/>
              <a:t>	</a:t>
            </a:r>
            <a:r>
              <a:rPr lang="en-US" sz="2800" b="1" dirty="0" smtClean="0"/>
              <a:t>Measureable </a:t>
            </a:r>
            <a:r>
              <a:rPr lang="en-US" sz="2800" b="1" dirty="0"/>
              <a:t>Outcomes </a:t>
            </a:r>
            <a:r>
              <a:rPr lang="en-US" sz="2800" dirty="0"/>
              <a:t>(data) and </a:t>
            </a:r>
            <a:r>
              <a:rPr lang="en-US" sz="2800" dirty="0" smtClean="0"/>
              <a:t>	</a:t>
            </a:r>
            <a:r>
              <a:rPr lang="en-US" sz="2800" b="1" dirty="0" smtClean="0"/>
              <a:t>Accountability</a:t>
            </a:r>
            <a:r>
              <a:rPr lang="en-US" sz="2800" dirty="0" smtClean="0"/>
              <a:t> </a:t>
            </a:r>
            <a:r>
              <a:rPr lang="en-US" sz="2800" dirty="0"/>
              <a:t>(enforceable terms)</a:t>
            </a:r>
          </a:p>
          <a:p>
            <a:pPr>
              <a:spcAft>
                <a:spcPts val="600"/>
              </a:spcAft>
            </a:pPr>
            <a:r>
              <a:rPr lang="en-US" sz="2000" dirty="0" smtClean="0"/>
              <a:t>1986 was the last year of any agreement and public support of the ambulance service </a:t>
            </a:r>
          </a:p>
          <a:p>
            <a:pPr marL="0" indent="0">
              <a:buNone/>
            </a:pPr>
            <a:r>
              <a:rPr lang="en-US" sz="2400" b="1" dirty="0" smtClean="0">
                <a:solidFill>
                  <a:srgbClr val="FF0000"/>
                </a:solidFill>
              </a:rPr>
              <a:t>The goal is to ensure a </a:t>
            </a:r>
            <a:r>
              <a:rPr lang="en-US" sz="2400" b="1" u="sng" dirty="0" smtClean="0">
                <a:solidFill>
                  <a:srgbClr val="FF0000"/>
                </a:solidFill>
              </a:rPr>
              <a:t>community system </a:t>
            </a:r>
            <a:r>
              <a:rPr lang="en-US" sz="2400" b="1" dirty="0" smtClean="0">
                <a:solidFill>
                  <a:srgbClr val="FF0000"/>
                </a:solidFill>
              </a:rPr>
              <a:t>that serves each of our families and the communities we are a part of that meets our needs, is sustainable and reliable. </a:t>
            </a:r>
            <a:endParaRPr lang="en-US" sz="2400" b="1" dirty="0">
              <a:solidFill>
                <a:srgbClr val="FF0000"/>
              </a:solidFill>
            </a:endParaRPr>
          </a:p>
        </p:txBody>
      </p:sp>
    </p:spTree>
    <p:extLst>
      <p:ext uri="{BB962C8B-B14F-4D97-AF65-F5344CB8AC3E}">
        <p14:creationId xmlns:p14="http://schemas.microsoft.com/office/powerpoint/2010/main" val="877327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548640"/>
            <a:ext cx="8595360" cy="6478236"/>
          </a:xfrm>
        </p:spPr>
        <p:txBody>
          <a:bodyPr>
            <a:normAutofit/>
          </a:bodyPr>
          <a:lstStyle/>
          <a:p>
            <a:pPr marL="0" indent="0">
              <a:buNone/>
            </a:pPr>
            <a:r>
              <a:rPr lang="en-US" sz="2000" b="1" dirty="0" smtClean="0"/>
              <a:t>Iowa </a:t>
            </a:r>
            <a:r>
              <a:rPr lang="en-US" sz="2000" b="1" dirty="0"/>
              <a:t>System Standards </a:t>
            </a:r>
            <a:r>
              <a:rPr lang="en-US" sz="2000" dirty="0"/>
              <a:t>establishes metrics that are ideal goals for setting expectations for an EMS system to meet to have a quality system. This is what every Iowan may expect from EMS. </a:t>
            </a:r>
          </a:p>
          <a:p>
            <a:r>
              <a:rPr lang="en-US" sz="2000" dirty="0"/>
              <a:t>	Section 1 System Organization &amp; Management</a:t>
            </a:r>
          </a:p>
          <a:p>
            <a:r>
              <a:rPr lang="en-US" sz="2000" dirty="0"/>
              <a:t>	Section 2 Staffing and Training </a:t>
            </a:r>
          </a:p>
          <a:p>
            <a:r>
              <a:rPr lang="en-US" sz="2000" dirty="0"/>
              <a:t>	Section 3 Communications</a:t>
            </a:r>
          </a:p>
          <a:p>
            <a:r>
              <a:rPr lang="en-US" sz="2000" dirty="0"/>
              <a:t>	Section 4 Response &amp; Transportation </a:t>
            </a:r>
          </a:p>
          <a:p>
            <a:r>
              <a:rPr lang="en-US" sz="2000" dirty="0"/>
              <a:t>	Section 5 Facilities/Critical Care </a:t>
            </a:r>
          </a:p>
          <a:p>
            <a:r>
              <a:rPr lang="en-US" sz="2000" dirty="0"/>
              <a:t>	Section 6 Data Collection/System Evaluation </a:t>
            </a:r>
          </a:p>
          <a:p>
            <a:r>
              <a:rPr lang="en-US" sz="2000" dirty="0"/>
              <a:t>	Section 7 Public Information &amp; Education </a:t>
            </a:r>
          </a:p>
          <a:p>
            <a:r>
              <a:rPr lang="en-US" sz="2000" dirty="0"/>
              <a:t>	Section 8 Disaster Medical Response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041742" y="3281681"/>
            <a:ext cx="2189377" cy="1399876"/>
          </a:xfrm>
          <a:prstGeom prst="rect">
            <a:avLst/>
          </a:prstGeom>
          <a:gradFill flip="none" rotWithShape="1">
            <a:gsLst>
              <a:gs pos="0">
                <a:schemeClr val="accent2">
                  <a:lumMod val="40000"/>
                  <a:lumOff val="6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pic>
    </p:spTree>
    <p:extLst>
      <p:ext uri="{BB962C8B-B14F-4D97-AF65-F5344CB8AC3E}">
        <p14:creationId xmlns:p14="http://schemas.microsoft.com/office/powerpoint/2010/main" val="162170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Iowa Code Chapter 422D </a:t>
            </a:r>
            <a:r>
              <a:rPr lang="en-US" sz="4000" dirty="0" smtClean="0"/>
              <a:t/>
            </a:r>
            <a:br>
              <a:rPr lang="en-US" sz="4000" dirty="0" smtClean="0"/>
            </a:br>
            <a:r>
              <a:rPr lang="en-US" sz="4000" dirty="0"/>
              <a:t> </a:t>
            </a:r>
            <a:r>
              <a:rPr lang="en-US" sz="4000" dirty="0" smtClean="0"/>
              <a:t>  gives </a:t>
            </a:r>
            <a:r>
              <a:rPr lang="en-US" sz="4000" dirty="0"/>
              <a:t>Counties the ability to: </a:t>
            </a:r>
          </a:p>
        </p:txBody>
      </p:sp>
      <p:sp>
        <p:nvSpPr>
          <p:cNvPr id="3" name="Content Placeholder 2"/>
          <p:cNvSpPr>
            <a:spLocks noGrp="1"/>
          </p:cNvSpPr>
          <p:nvPr>
            <p:ph idx="1"/>
          </p:nvPr>
        </p:nvSpPr>
        <p:spPr>
          <a:xfrm>
            <a:off x="1261872" y="1930400"/>
            <a:ext cx="8595360" cy="4704080"/>
          </a:xfrm>
        </p:spPr>
        <p:txBody>
          <a:bodyPr/>
          <a:lstStyle/>
          <a:p>
            <a:pPr marL="0" lvl="0" indent="0">
              <a:buNone/>
            </a:pPr>
            <a:r>
              <a:rPr lang="en-US" dirty="0" smtClean="0"/>
              <a:t>	</a:t>
            </a:r>
            <a:r>
              <a:rPr lang="en-US" sz="2000" dirty="0" smtClean="0"/>
              <a:t>1</a:t>
            </a:r>
            <a:r>
              <a:rPr lang="en-US" sz="2400" dirty="0" smtClean="0"/>
              <a:t>. Establish </a:t>
            </a:r>
            <a:r>
              <a:rPr lang="en-US" sz="2400" dirty="0"/>
              <a:t>an Advisory Council of local experts to </a:t>
            </a:r>
            <a:r>
              <a:rPr lang="en-US" sz="2400" dirty="0" smtClean="0"/>
              <a:t>		     study </a:t>
            </a:r>
            <a:r>
              <a:rPr lang="en-US" sz="2400" dirty="0"/>
              <a:t>the </a:t>
            </a:r>
            <a:r>
              <a:rPr lang="en-US" sz="2400" dirty="0" smtClean="0"/>
              <a:t>data and </a:t>
            </a:r>
            <a:r>
              <a:rPr lang="en-US" sz="2400" dirty="0"/>
              <a:t>design a quality </a:t>
            </a:r>
            <a:r>
              <a:rPr lang="en-US" sz="2400" dirty="0" smtClean="0"/>
              <a:t>system</a:t>
            </a:r>
          </a:p>
          <a:p>
            <a:pPr marL="0" lvl="0" indent="0">
              <a:buNone/>
            </a:pPr>
            <a:endParaRPr lang="en-US" sz="2400" dirty="0"/>
          </a:p>
          <a:p>
            <a:pPr marL="0" lvl="0" indent="0">
              <a:buNone/>
            </a:pPr>
            <a:r>
              <a:rPr lang="en-US" sz="2400" dirty="0" smtClean="0"/>
              <a:t>	2. Ask </a:t>
            </a:r>
            <a:r>
              <a:rPr lang="en-US" sz="2400" dirty="0"/>
              <a:t>the taxpayers </a:t>
            </a:r>
            <a:r>
              <a:rPr lang="en-US" sz="2400" dirty="0" smtClean="0"/>
              <a:t>for a levy to </a:t>
            </a:r>
            <a:r>
              <a:rPr lang="en-US" sz="2400" dirty="0"/>
              <a:t>support that </a:t>
            </a:r>
            <a:r>
              <a:rPr lang="en-US" sz="2400" dirty="0" smtClean="0"/>
              <a:t>		     quality </a:t>
            </a:r>
            <a:r>
              <a:rPr lang="en-US" sz="2400" dirty="0"/>
              <a:t>system </a:t>
            </a:r>
          </a:p>
          <a:p>
            <a:endParaRPr lang="en-US" sz="2400" dirty="0"/>
          </a:p>
        </p:txBody>
      </p:sp>
    </p:spTree>
    <p:extLst>
      <p:ext uri="{BB962C8B-B14F-4D97-AF65-F5344CB8AC3E}">
        <p14:creationId xmlns:p14="http://schemas.microsoft.com/office/powerpoint/2010/main" val="414778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break!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Have you ever called </a:t>
            </a:r>
            <a:r>
              <a:rPr lang="en-US" sz="4000" dirty="0" smtClean="0">
                <a:solidFill>
                  <a:srgbClr val="FF0000"/>
                </a:solidFill>
              </a:rPr>
              <a:t>911</a:t>
            </a:r>
            <a:r>
              <a:rPr lang="en-US" sz="4000" dirty="0" smtClean="0"/>
              <a:t>? </a:t>
            </a:r>
            <a:endParaRPr lang="en-US" sz="4000" dirty="0"/>
          </a:p>
        </p:txBody>
      </p:sp>
    </p:spTree>
    <p:extLst>
      <p:ext uri="{BB962C8B-B14F-4D97-AF65-F5344CB8AC3E}">
        <p14:creationId xmlns:p14="http://schemas.microsoft.com/office/powerpoint/2010/main" val="753002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583</TotalTime>
  <Words>3122</Words>
  <Application>Microsoft Office PowerPoint</Application>
  <PresentationFormat>Widescreen</PresentationFormat>
  <Paragraphs>273</Paragraphs>
  <Slides>44</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Century Schoolbook</vt:lpstr>
      <vt:lpstr>Times New Roman</vt:lpstr>
      <vt:lpstr>Wingdings 2</vt:lpstr>
      <vt:lpstr>View</vt:lpstr>
      <vt:lpstr>PowerPoint Presentation</vt:lpstr>
      <vt:lpstr> </vt:lpstr>
      <vt:lpstr>First, What is  Emergency Medical Services?</vt:lpstr>
      <vt:lpstr>Situation:  EMS is NOT required or guaranteed</vt:lpstr>
      <vt:lpstr>Service Providers need financial support –</vt:lpstr>
      <vt:lpstr>PowerPoint Presentation</vt:lpstr>
      <vt:lpstr>PowerPoint Presentation</vt:lpstr>
      <vt:lpstr>Iowa Code Chapter 422D     gives Counties the ability to: </vt:lpstr>
      <vt:lpstr>Interactive break! </vt:lpstr>
      <vt:lpstr>Background:   a quick look at the evolution  of EMS in Wapello County: </vt:lpstr>
      <vt:lpstr>1940’s </vt:lpstr>
      <vt:lpstr>1950’s</vt:lpstr>
      <vt:lpstr>1950’s</vt:lpstr>
      <vt:lpstr>1960’s</vt:lpstr>
      <vt:lpstr>1970’s</vt:lpstr>
      <vt:lpstr>1970’s</vt:lpstr>
      <vt:lpstr>Interactive break! </vt:lpstr>
      <vt:lpstr>1970’s</vt:lpstr>
      <vt:lpstr>1970’s</vt:lpstr>
      <vt:lpstr>1970’s</vt:lpstr>
      <vt:lpstr>1980’s</vt:lpstr>
      <vt:lpstr>1980’s</vt:lpstr>
      <vt:lpstr>1980’s</vt:lpstr>
      <vt:lpstr>1980’s</vt:lpstr>
      <vt:lpstr>Interactive break! </vt:lpstr>
      <vt:lpstr>1980’s</vt:lpstr>
      <vt:lpstr>1990’s</vt:lpstr>
      <vt:lpstr>2000’s</vt:lpstr>
      <vt:lpstr>2000’s</vt:lpstr>
      <vt:lpstr>Interactive break! </vt:lpstr>
      <vt:lpstr>PowerPoint Presentation</vt:lpstr>
      <vt:lpstr>2000’s</vt:lpstr>
      <vt:lpstr>2000’s</vt:lpstr>
      <vt:lpstr>2000’s</vt:lpstr>
      <vt:lpstr>Interactive break! </vt:lpstr>
      <vt:lpstr>Assessment is the task of the  Advisory Council: </vt:lpstr>
      <vt:lpstr>What is our community asking of  EMS? </vt:lpstr>
      <vt:lpstr>What are some of our current system gaps according to the system standards? </vt:lpstr>
      <vt:lpstr>PowerPoint Presentation</vt:lpstr>
      <vt:lpstr>What does EMS cost?</vt:lpstr>
      <vt:lpstr>Our county’s payer mix</vt:lpstr>
      <vt:lpstr>Interactive break! </vt:lpstr>
      <vt:lpstr>Recommendations:   to the Board of Supervisors  is the result of the Essential Service Process: </vt:lpstr>
      <vt:lpstr>For more information: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is ESSENTIAL</dc:title>
  <dc:creator>Tim Richmond</dc:creator>
  <cp:lastModifiedBy>Tim Richmond</cp:lastModifiedBy>
  <cp:revision>40</cp:revision>
  <cp:lastPrinted>2025-04-28T23:57:34Z</cp:lastPrinted>
  <dcterms:created xsi:type="dcterms:W3CDTF">2025-04-28T18:13:28Z</dcterms:created>
  <dcterms:modified xsi:type="dcterms:W3CDTF">2025-04-30T00:26:53Z</dcterms:modified>
</cp:coreProperties>
</file>